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3.xml" ContentType="application/vnd.openxmlformats-officedocument.presentationml.tags+xml"/>
  <Override PartName="/ppt/notesSlides/notesSlide20.xml" ContentType="application/vnd.openxmlformats-officedocument.presentationml.notesSlide+xml"/>
  <Override PartName="/ppt/tags/tag34.xml" ContentType="application/vnd.openxmlformats-officedocument.presentationml.tags+xml"/>
  <Override PartName="/ppt/notesSlides/notesSlide2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6" r:id="rId2"/>
    <p:sldMasterId id="2147483671" r:id="rId3"/>
  </p:sldMasterIdLst>
  <p:notesMasterIdLst>
    <p:notesMasterId r:id="rId32"/>
  </p:notesMasterIdLst>
  <p:handoutMasterIdLst>
    <p:handoutMasterId r:id="rId33"/>
  </p:handoutMasterIdLst>
  <p:sldIdLst>
    <p:sldId id="2843" r:id="rId4"/>
    <p:sldId id="2847" r:id="rId5"/>
    <p:sldId id="554" r:id="rId6"/>
    <p:sldId id="2862" r:id="rId7"/>
    <p:sldId id="2821" r:id="rId8"/>
    <p:sldId id="2848" r:id="rId9"/>
    <p:sldId id="2863" r:id="rId10"/>
    <p:sldId id="2849" r:id="rId11"/>
    <p:sldId id="2854" r:id="rId12"/>
    <p:sldId id="2855" r:id="rId13"/>
    <p:sldId id="2856" r:id="rId14"/>
    <p:sldId id="2857" r:id="rId15"/>
    <p:sldId id="2858" r:id="rId16"/>
    <p:sldId id="2859" r:id="rId17"/>
    <p:sldId id="2876" r:id="rId18"/>
    <p:sldId id="2864" r:id="rId19"/>
    <p:sldId id="2865" r:id="rId20"/>
    <p:sldId id="2866" r:id="rId21"/>
    <p:sldId id="2867" r:id="rId22"/>
    <p:sldId id="2868" r:id="rId23"/>
    <p:sldId id="2870" r:id="rId24"/>
    <p:sldId id="2871" r:id="rId25"/>
    <p:sldId id="2872" r:id="rId26"/>
    <p:sldId id="2873" r:id="rId27"/>
    <p:sldId id="2879" r:id="rId28"/>
    <p:sldId id="2874" r:id="rId29"/>
    <p:sldId id="2877" r:id="rId30"/>
    <p:sldId id="2875" r:id="rId31"/>
  </p:sldIdLst>
  <p:sldSz cx="12192000" cy="6858000"/>
  <p:notesSz cx="6858000" cy="9144000"/>
  <p:embeddedFontLst>
    <p:embeddedFont>
      <p:font typeface="FZZJ-XHLTJW" panose="02010600030101010101" charset="-122"/>
      <p:regular r:id="rId34"/>
    </p:embeddedFont>
    <p:embeddedFont>
      <p:font typeface="Cambria Math" panose="02040503050406030204" pitchFamily="18" charset="0"/>
      <p:regular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Light" panose="020B0502040204020203" pitchFamily="34" charset="0"/>
      <p:regular r:id="rId40"/>
      <p:italic r:id="rId41"/>
    </p:embeddedFont>
    <p:embeddedFont>
      <p:font typeface="等线" panose="02010600030101010101" pitchFamily="2" charset="-122"/>
      <p:regular r:id="rId42"/>
      <p:bold r:id="rId43"/>
    </p:embeddedFont>
    <p:embeddedFont>
      <p:font typeface="方正粗黑宋简体" panose="02000000000000000000" pitchFamily="2" charset="-122"/>
      <p:regular r:id="rId44"/>
    </p:embeddedFont>
    <p:embeddedFont>
      <p:font typeface="华文中宋" panose="02010600040101010101" pitchFamily="2" charset="-122"/>
      <p:regular r:id="rId45"/>
    </p:embeddedFont>
    <p:embeddedFont>
      <p:font typeface="微软雅黑" panose="020B0503020204020204" pitchFamily="34" charset="-122"/>
      <p:regular r:id="rId46"/>
      <p:bold r:id="rId47"/>
    </p:embeddedFont>
  </p:embeddedFontLst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1525" userDrawn="1">
          <p15:clr>
            <a:srgbClr val="A4A3A4"/>
          </p15:clr>
        </p15:guide>
        <p15:guide id="7" orient="horz" pos="3135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44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314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昊 -天之骄子" initials="昊" lastIdx="1" clrIdx="0">
    <p:extLst>
      <p:ext uri="{19B8F6BF-5375-455C-9EA6-DF929625EA0E}">
        <p15:presenceInfo xmlns:p15="http://schemas.microsoft.com/office/powerpoint/2012/main" userId="2693ff45b98b75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70AD47"/>
    <a:srgbClr val="FFFFFF"/>
    <a:srgbClr val="99FF99"/>
    <a:srgbClr val="CCFFCC"/>
    <a:srgbClr val="72AA4C"/>
    <a:srgbClr val="99FFCC"/>
    <a:srgbClr val="A7FFB1"/>
    <a:srgbClr val="AD0B0B"/>
    <a:srgbClr val="EB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2" autoAdjust="0"/>
    <p:restoredTop sz="75263" autoAdjust="0"/>
  </p:normalViewPr>
  <p:slideViewPr>
    <p:cSldViewPr showGuides="1">
      <p:cViewPr varScale="1">
        <p:scale>
          <a:sx n="83" d="100"/>
          <a:sy n="83" d="100"/>
        </p:scale>
        <p:origin x="1144" y="40"/>
      </p:cViewPr>
      <p:guideLst>
        <p:guide pos="3863"/>
        <p:guide orient="horz" pos="1026"/>
        <p:guide orient="horz" pos="1525"/>
        <p:guide orient="horz" pos="3135"/>
        <p:guide pos="2128"/>
        <p:guide pos="4044"/>
        <p:guide pos="5972"/>
        <p:guide pos="5314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261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2025/12/14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1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781E3-09ED-CEDC-691B-B8FDD72CC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1A6709-A376-1C4F-90F4-F63111391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215BE3-9007-5B95-ED2F-73A37E354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FD3E87-D6E6-4047-1B4B-99B7DE901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64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1948D-D212-2496-2035-F4C1B8118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1B5C9D-DE61-4E94-A4EC-0F1881C21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D354F3-EBBB-5900-A04D-05B781578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33E028-FB19-B193-3FCB-347119EA0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864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A2F94-2406-DB52-D7DE-8D9D3FEB7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CC5BA0-9B45-C382-803D-4A4DB2514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4F0E0D-C456-7943-9B83-96EA3209B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76206B-5E51-E133-CF17-8F7B35015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638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8EACE-48AD-4D49-6A99-8E11398D2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7FAE4E-6F33-C826-3F06-E38E9EB43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28471B-1CA5-AC5F-21FE-76AC4DC98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369C41-1AC8-9816-3EA3-B4912EE87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361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F4938-955B-B8B5-7534-0D43B3CC9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85FC00-6CD1-E52B-B6B7-956D2B1E2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D5004E-E691-74BA-385E-85F497A59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FCC991-5EA0-CF3C-C968-C9A4B413E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285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F2854-36DB-9A45-71BB-F97BC029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D6630E-2618-28FE-8D4A-62B30F0AD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82E27B-1176-E9A0-8F50-62C88E92E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/>
              <a:t>由我来介绍一下胜负回归模型，胜负回归是指在已知自家和对家以及公共牌</a:t>
            </a:r>
            <a:r>
              <a:rPr lang="en-US" altLang="zh-CN" sz="1800" dirty="0"/>
              <a:t>9</a:t>
            </a:r>
            <a:r>
              <a:rPr lang="zh-CN" altLang="en-US" sz="1800" dirty="0"/>
              <a:t>张手牌的情况下，让计算机判断胜负方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A14873-0C8A-627A-101A-DA7C5E42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40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A768-D61E-6FC2-F9EE-10A20073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69254C-FE30-7086-BA33-7E24DD5C9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B601F6-0721-D754-238A-0B5A0BCE1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因为数据和问题跟手牌回归模型相似，因此沿用了</a:t>
            </a:r>
            <a:r>
              <a:rPr lang="en-US" altLang="zh-CN" dirty="0"/>
              <a:t>CNN</a:t>
            </a:r>
            <a:r>
              <a:rPr lang="zh-CN" altLang="en-US" dirty="0"/>
              <a:t>模型来解决此问题，架构基本一致，但在数据预处理上有部分不同。这里采用了随机生成</a:t>
            </a:r>
            <a:r>
              <a:rPr lang="en-US" altLang="zh-CN" dirty="0"/>
              <a:t>40</a:t>
            </a:r>
            <a:r>
              <a:rPr lang="zh-CN" altLang="en-US" dirty="0"/>
              <a:t>万条数据，并将</a:t>
            </a:r>
            <a:r>
              <a:rPr lang="en-US" altLang="zh-CN" dirty="0"/>
              <a:t>9</a:t>
            </a:r>
            <a:r>
              <a:rPr lang="zh-CN" altLang="en-US" dirty="0"/>
              <a:t>张牌映射到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13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的张量空间，两通道分别表示了两家手牌数据。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72BADB-CB66-3A6C-11D4-AA25EE7D7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169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DD59A-A181-BEAB-893D-BC139F5EA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06E8CF-2CDC-2285-3D17-2D6474B54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001841-7D28-8B2E-DBB3-F0EE5F87A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这是超参数寻优的结果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D50E58-735D-33B7-8BB8-0BE4DCAD5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726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F5FD5-9664-F137-E431-7B0C39005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EC5B91-0EB1-7463-4155-10108BF80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0B027E-D4DF-AE67-D33C-BFC3337BF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这是训练结果，在随机数据集上准确度为</a:t>
            </a:r>
            <a:r>
              <a:rPr lang="en-US" altLang="zh-CN" dirty="0"/>
              <a:t>97.76%</a:t>
            </a:r>
            <a:r>
              <a:rPr lang="zh-CN" altLang="en-US" dirty="0"/>
              <a:t>，较高但稍显逊色。时间上有较大优势，比</a:t>
            </a:r>
            <a:r>
              <a:rPr lang="en-US" altLang="zh-CN" dirty="0"/>
              <a:t>evaluate</a:t>
            </a:r>
            <a:r>
              <a:rPr lang="zh-CN" altLang="en-US" dirty="0"/>
              <a:t>函数快</a:t>
            </a:r>
            <a:r>
              <a:rPr lang="en-US" altLang="zh-CN" dirty="0"/>
              <a:t>62%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4C6FCA-E710-CB99-4E52-01A3EA249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159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E3053-DCA6-E80E-4A99-7FA0E26D8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F6D039-B092-66F5-AA4C-A50BE2D8F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494469-DBEC-E5FC-AD1F-C31029D2C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8E0AFF-D303-F06E-7E7A-32F061F2E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924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3A468-0D14-1F8F-B921-E2E7DD654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484EB4-2929-6D21-150D-1E68C108A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589242-C415-56D1-D66A-CF1F90E02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考虑到第一个模型已经达到</a:t>
            </a:r>
            <a:r>
              <a:rPr lang="en-US" altLang="zh-CN" dirty="0"/>
              <a:t>99.52%</a:t>
            </a:r>
            <a:r>
              <a:rPr lang="zh-CN" altLang="en-US" dirty="0"/>
              <a:t>的准确率，我们思考是否可以先用第一个模型来回归牌型，如果两家牌型不一致，即已经可以判断胜负；当牌型一致时，例如都为高牌，则用第二个模型回归。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4E5BEE-AB62-61F9-5601-7BCC548B3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723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D820C-8F64-0CB3-FADE-176CCDD89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8C1B7B-3CE0-1D5F-A132-07DC8C772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C2ADE2-ADA5-AF8C-D72B-F76069BE8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数据预处理与之前一样，只是数据集中只包含</a:t>
            </a:r>
            <a:r>
              <a:rPr lang="en-US" altLang="zh-CN" dirty="0" err="1"/>
              <a:t>poker_CNN</a:t>
            </a:r>
            <a:r>
              <a:rPr lang="zh-CN" altLang="en-US" dirty="0"/>
              <a:t>模型分类为同牌型的数据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3C85FB-1781-CF5B-6806-6FE058FDE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522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EE96A-4D9D-D188-A222-B62451703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8CFFF7-BE54-A6D4-23CC-081756BB4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449DB0-D38D-14D8-23A0-3D96435D8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同样的超参数寻优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C6BC5E-C216-ACA0-DF5F-83CFF768A0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370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5EA2-4ECA-6531-F897-7758E69C2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25DC4A-3336-769D-A0B0-9A9EC4DFB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60027A-8F20-7C40-02AD-B37A7F2BC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最后在随机数据集上达到了</a:t>
            </a:r>
            <a:r>
              <a:rPr lang="en-US" altLang="zh-CN" dirty="0"/>
              <a:t>99.18%</a:t>
            </a:r>
            <a:r>
              <a:rPr lang="zh-CN" altLang="en-US" dirty="0"/>
              <a:t>的准确率，泛化能力强。并且在时间上存在一定优势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3B039-3372-4026-E2F4-C948BEEE1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819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4B1-2660-ECCA-EC92-4F9E7B947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5C5E04-873D-68E6-2C72-C5E7D66F9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CFEBF5-794A-526B-D910-821851F7C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对比一下各种模型，单模型在耗时上有优势，但预测准确度稍差，双模型在预测准确率上表现突出，在时间上仍比</a:t>
            </a:r>
            <a:r>
              <a:rPr lang="en-US" altLang="zh-CN" dirty="0"/>
              <a:t>evaluate</a:t>
            </a:r>
            <a:r>
              <a:rPr lang="zh-CN" altLang="en-US" dirty="0"/>
              <a:t>函数快</a:t>
            </a:r>
            <a:r>
              <a:rPr lang="en-US" altLang="zh-CN" dirty="0"/>
              <a:t>10%</a:t>
            </a:r>
            <a:r>
              <a:rPr lang="zh-CN" altLang="en-US" dirty="0"/>
              <a:t>左右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FBD590-4EA4-4BD3-7357-89A93DE68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028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D497C-09D3-7564-3FE3-BD703B4B0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2ED90E-71DE-FCFD-5748-0FEC8038F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FC4A3F-48F8-1FB4-EE55-41C162861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7E86DA-97A8-6FED-C3A6-94F117AFD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38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A492A-7A38-586B-188B-B521A0903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C7423B-C521-5DC5-3E5A-8018338E8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65B9C4-88C7-CAAD-49BB-93C3862EB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在项目中我们也发现了一些有趣的现象以及思考了某些问题，。。。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B67E13-91CF-61F2-D085-1BBF1F5AB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663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7F32F-3979-E4AA-9DB5-A3B0DC30E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4D296F-0C7E-0C31-6CC9-D8C37AD9D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35A629-7A55-AE23-AB91-2BB2B50C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925843-D335-7868-E66B-8126D9C54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63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93F5-17B2-C55D-44CE-0512CD77A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D2A2A1-49C2-25E5-9CCC-139358D35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2A536B-5095-B696-0B42-AE2BB4219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8A554D-2EF4-D4B5-DAD7-5E513A1A8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88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80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85FB1-9DA6-B07D-6C19-6B766EFD0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1CE774-FCE3-4158-CEE3-9C4079ED2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7C0F43-2214-98FB-6CC0-191428059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3D4A5F-5842-8C77-8AC2-5924DAB6A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839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421E9-B24B-7312-46BB-F8A158998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A3715D-E958-1AF2-B658-EA929CBA8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8341D1-7FDD-D3C2-C3AA-C69798A6A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EC36D4-CA6D-66C0-0E02-78981FA55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21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1058F-1D8D-265F-6AF9-D5718879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73FBB9-20BD-EC27-2AF9-419383F26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7BCE1A-9148-7D18-F92D-42B26BF8C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1B739B-D133-2F00-8733-486C92EDB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31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9BC71-AE84-B382-0D4E-F8B37F860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6F1D59-848C-1365-538B-A8E1266D6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980F33-61DF-AC7D-242A-6113B739D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4BFA8E-2240-ADF1-3E7F-D01EA485C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310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6F07B-8B38-5431-E4BC-38364007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069C28-C95F-4A8F-A357-1B2091813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D289C0-B631-5455-327D-E357D4360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05BB24-C3A7-99AF-A49B-99A9D24B7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59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版式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 userDrawn="1"/>
        </p:nvSpPr>
        <p:spPr>
          <a:xfrm>
            <a:off x="11621617" y="6535788"/>
            <a:ext cx="77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50116F7-0265-456C-B5A4-2FA8B566F94E}" type="slidenum">
              <a:rPr lang="zh-CN" altLang="en-US" sz="140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697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115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6931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699001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5E659C-6B76-2E44-A103-86D96717DE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0E28C-4ADF-764A-B0CE-3EA096C7A2CD}" type="datetimeFigureOut">
              <a:rPr kumimoji="1" lang="zh-CN" altLang="en-US" smtClean="0"/>
              <a:t>2025/12/14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CC505E-FFD2-EF4D-BBD8-3FF35129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B7C17D-F8E0-B04F-8E78-438D8250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D0977D-CCE7-9C47-8D9D-E18A97465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281922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741487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07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  <p:sldLayoutId id="2147483670" r:id="rId16"/>
    <p:sldLayoutId id="2147483685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ECC2BA0F-8DDD-C549-828F-9F10CF89E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977D-CCE7-9C47-8D9D-E18A9746555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1" name="灯片编号占位符 5">
            <a:extLst>
              <a:ext uri="{FF2B5EF4-FFF2-40B4-BE49-F238E27FC236}">
                <a16:creationId xmlns:a16="http://schemas.microsoft.com/office/drawing/2014/main" id="{3A77D57F-8EFF-F24B-B897-E705068FAB5A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D0977D-CCE7-9C47-8D9D-E18A9746555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31CD55B-B80A-6143-8425-F6557EADD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8097" b="8097"/>
          <a:stretch/>
        </p:blipFill>
        <p:spPr>
          <a:xfrm>
            <a:off x="-90362" y="-4157"/>
            <a:ext cx="12282362" cy="686215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0B01C1E-9416-8B4F-895A-DB40F04BCEFD}"/>
              </a:ext>
            </a:extLst>
          </p:cNvPr>
          <p:cNvSpPr/>
          <p:nvPr userDrawn="1"/>
        </p:nvSpPr>
        <p:spPr>
          <a:xfrm>
            <a:off x="-1201488" y="-20032"/>
            <a:ext cx="13393488" cy="6862157"/>
          </a:xfrm>
          <a:prstGeom prst="rect">
            <a:avLst/>
          </a:prstGeom>
          <a:gradFill>
            <a:gsLst>
              <a:gs pos="0">
                <a:schemeClr val="accent6">
                  <a:lumMod val="100000"/>
                </a:schemeClr>
              </a:gs>
              <a:gs pos="67000">
                <a:schemeClr val="accent6">
                  <a:lumMod val="100000"/>
                  <a:alpha val="40000"/>
                </a:schemeClr>
              </a:gs>
              <a:gs pos="34000">
                <a:schemeClr val="accent6">
                  <a:lumMod val="100000"/>
                  <a:alpha val="70000"/>
                </a:schemeClr>
              </a:gs>
              <a:gs pos="100000">
                <a:schemeClr val="accent6">
                  <a:alpha val="0"/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5" name="直接连接符 2">
            <a:extLst>
              <a:ext uri="{FF2B5EF4-FFF2-40B4-BE49-F238E27FC236}">
                <a16:creationId xmlns:a16="http://schemas.microsoft.com/office/drawing/2014/main" id="{69FE8148-B2B7-8849-BC93-62A1FB94016E}"/>
              </a:ext>
            </a:extLst>
          </p:cNvPr>
          <p:cNvCxnSpPr>
            <a:cxnSpLocks/>
          </p:cNvCxnSpPr>
          <p:nvPr userDrawn="1"/>
        </p:nvCxnSpPr>
        <p:spPr>
          <a:xfrm>
            <a:off x="482600" y="990600"/>
            <a:ext cx="112141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rgbClr val="A71E3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F7050263-60DB-2237-7DB6-13020E529E06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EA0D4FC-2712-83A3-4EE3-A43F3564865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85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8" r:id="rId3"/>
    <p:sldLayoutId id="2147483683" r:id="rId4"/>
    <p:sldLayoutId id="2147483684" r:id="rId5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7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image" Target="../media/image1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.jpeg"/><Relationship Id="rId5" Type="http://schemas.openxmlformats.org/officeDocument/2006/relationships/tags" Target="../tags/tag6.xml"/><Relationship Id="rId10" Type="http://schemas.openxmlformats.org/officeDocument/2006/relationships/image" Target="../media/image19.png"/><Relationship Id="rId4" Type="http://schemas.openxmlformats.org/officeDocument/2006/relationships/tags" Target="../tags/tag5.xml"/><Relationship Id="rId9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23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22.png"/><Relationship Id="rId5" Type="http://schemas.openxmlformats.org/officeDocument/2006/relationships/tags" Target="../tags/tag47.xml"/><Relationship Id="rId10" Type="http://schemas.openxmlformats.org/officeDocument/2006/relationships/notesSlide" Target="../notesSlides/notesSlide27.xml"/><Relationship Id="rId4" Type="http://schemas.openxmlformats.org/officeDocument/2006/relationships/tags" Target="../tags/tag46.xml"/><Relationship Id="rId9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0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2.png"/><Relationship Id="rId5" Type="http://schemas.openxmlformats.org/officeDocument/2006/relationships/tags" Target="../tags/tag13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995AA-437B-E412-C485-5E5C8779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19CA7D98-0C92-8793-66F1-9728764F591E}"/>
              </a:ext>
            </a:extLst>
          </p:cNvPr>
          <p:cNvSpPr txBox="1"/>
          <p:nvPr/>
        </p:nvSpPr>
        <p:spPr>
          <a:xfrm>
            <a:off x="6417069" y="2050395"/>
            <a:ext cx="184731" cy="1107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kumimoji="1" lang="zh-CN" altLang="en-US" sz="6600" dirty="0">
              <a:solidFill>
                <a:schemeClr val="bg1"/>
              </a:solidFill>
              <a:latin typeface="FZZJ-XHLTJW" panose="02000500000000000000" pitchFamily="2" charset="-122"/>
              <a:ea typeface="FZZJ-XHLTJW" panose="020005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D8D76B-B9D5-4164-B773-18420222E40F}"/>
              </a:ext>
            </a:extLst>
          </p:cNvPr>
          <p:cNvSpPr txBox="1"/>
          <p:nvPr/>
        </p:nvSpPr>
        <p:spPr>
          <a:xfrm>
            <a:off x="1343472" y="2012647"/>
            <a:ext cx="9505056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dirty="0">
                <a:solidFill>
                  <a:schemeClr val="bg1"/>
                </a:solidFill>
                <a:latin typeface="FZZJ-XHLTJW" panose="02000500000000000000" pitchFamily="2" charset="-122"/>
                <a:ea typeface="FZZJ-XHLTJW" panose="02000500000000000000" pitchFamily="2" charset="-122"/>
              </a:rPr>
              <a:t>德州扑克牌型与胜负回归</a:t>
            </a:r>
          </a:p>
        </p:txBody>
      </p:sp>
    </p:spTree>
    <p:extLst>
      <p:ext uri="{BB962C8B-B14F-4D97-AF65-F5344CB8AC3E}">
        <p14:creationId xmlns:p14="http://schemas.microsoft.com/office/powerpoint/2010/main" val="226928332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527B4-4EB8-22B8-8C05-1E072C6DD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5203AA2-92AE-91FB-94C4-18565062724C}"/>
              </a:ext>
            </a:extLst>
          </p:cNvPr>
          <p:cNvSpPr/>
          <p:nvPr/>
        </p:nvSpPr>
        <p:spPr>
          <a:xfrm>
            <a:off x="997510" y="1868181"/>
            <a:ext cx="10196979" cy="224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7C723A8-3CF9-2A80-8D2D-149E2C8F2B7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10760" y="3247390"/>
            <a:ext cx="1547495" cy="467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266700" algn="just">
              <a:lnSpc>
                <a:spcPts val="4160"/>
              </a:lnSpc>
              <a:spcAft>
                <a:spcPts val="600"/>
              </a:spcAft>
            </a:pPr>
            <a:endParaRPr lang="en-US" altLang="zh-CN" sz="1400" i="1" kern="100">
              <a:effectLst/>
              <a:latin typeface="Cambria Math" panose="02040503050406030204" pitchFamily="18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2FEFAD3A-EC6A-3B4E-BDFA-5D7A6DBDE130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690DC7-5D73-4CBF-D2EA-B3DB06E03D70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D34761-93AF-67C0-0174-BA9369AF9854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D66A3A-BB9E-D983-8D1E-86F0669B110E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27A8F07-DBF2-AACD-2A7C-AC6FD90F6663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5AA9E185-C168-7AC5-4F68-E9DD60DD36FA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poker_CNN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0061A2-2B76-72BF-C941-F85A11E744FF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229AD6E-8937-3724-F090-E10DD8BA36A9}"/>
              </a:ext>
            </a:extLst>
          </p:cNvPr>
          <p:cNvGrpSpPr/>
          <p:nvPr/>
        </p:nvGrpSpPr>
        <p:grpSpPr>
          <a:xfrm>
            <a:off x="3431704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4F7C0F0-8427-B8DC-E356-92D1467D622E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2E570F9-3B58-A368-1A42-1B32BEC78483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A3DDD59-FC08-3727-93EC-58595747A90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949A32-D158-BA26-E762-4AF1ECD739BE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2800" b="1" kern="100" dirty="0">
                <a:solidFill>
                  <a:srgbClr val="72AA4C"/>
                </a:solidFill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CNN</a:t>
            </a:r>
            <a:r>
              <a:rPr lang="zh-CN" altLang="en-US" sz="2800" b="1" kern="100" dirty="0">
                <a:solidFill>
                  <a:srgbClr val="72AA4C"/>
                </a:solidFill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介绍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C00DB00-3BFC-9C82-3FB7-F376F09869F9}"/>
              </a:ext>
            </a:extLst>
          </p:cNvPr>
          <p:cNvSpPr txBox="1"/>
          <p:nvPr/>
        </p:nvSpPr>
        <p:spPr>
          <a:xfrm>
            <a:off x="1128709" y="2146269"/>
            <a:ext cx="9934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卷积神经网络（</a:t>
            </a:r>
            <a:r>
              <a:rPr lang="en-US" altLang="zh-CN" sz="20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20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由纽约大学的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Yann LeCun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于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1998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年提出（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LeNet-5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），并应用于手写数字识别。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en-US" sz="20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局部连接和权值共享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减少参数数量，降低模型复杂度，减小过拟合风险。同时，它能逐层提取特征，并利用池化操作增强空间不变性，非常</a:t>
            </a:r>
            <a:r>
              <a:rPr lang="zh-CN" altLang="en-US" sz="20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适合处理图像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等具有空间结构的数据。</a:t>
            </a:r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 </a:t>
            </a:r>
          </a:p>
          <a:p>
            <a:r>
              <a:rPr lang="zh-CN" altLang="en-US" sz="2000" b="1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本文采取</a:t>
            </a:r>
            <a:r>
              <a:rPr lang="zh-CN" altLang="en-US" sz="20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双层卷积层提取特征，</a:t>
            </a:r>
            <a:r>
              <a:rPr lang="zh-CN" altLang="en-US" sz="2000" b="1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同时利用</a:t>
            </a:r>
            <a:r>
              <a:rPr lang="en-US" altLang="zh-CN" sz="20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Dropout</a:t>
            </a:r>
            <a:r>
              <a:rPr lang="zh-CN" altLang="en-US" sz="20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层</a:t>
            </a:r>
            <a:r>
              <a:rPr lang="zh-CN" altLang="en-US" sz="2000" b="1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连接两次全连接层</a:t>
            </a:r>
            <a:r>
              <a:rPr lang="zh-CN" altLang="en-US" sz="20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，防止过拟合出现。</a:t>
            </a:r>
            <a:endParaRPr lang="zh-CN" altLang="en-US" sz="2000" b="1" dirty="0">
              <a:solidFill>
                <a:srgbClr val="72AA4C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9711C0-AE93-1FB1-A798-13C8893CEE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4627126"/>
            <a:ext cx="9524024" cy="14256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548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33546-A8B2-6953-BE16-4409192DC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691C5526-5D09-3D09-834B-132C02D869E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10760" y="3247390"/>
            <a:ext cx="1547495" cy="467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266700" algn="just">
              <a:lnSpc>
                <a:spcPts val="4160"/>
              </a:lnSpc>
              <a:spcAft>
                <a:spcPts val="600"/>
              </a:spcAft>
            </a:pPr>
            <a:endParaRPr lang="en-US" altLang="zh-CN" sz="1400" i="1" kern="100">
              <a:effectLst/>
              <a:latin typeface="Cambria Math" panose="02040503050406030204" pitchFamily="18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EC0BD956-ADB9-065F-ACEA-C8803F5200DB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176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DF6D8-AAE8-1564-4BDB-DCF341CC47A4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093F45-51BC-8518-2297-9089BD22B920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B228F68-1F93-CB3E-6724-CCC59C0C455B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7AE6147-EFA6-F430-8C3F-0E3713A9A968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C219EC5B-A0DF-5FD5-0953-3859652F8E30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poker_CNN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4A25B37-229D-49DD-37C3-297DCFBDA53D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40941C8-9C36-0FCA-89FA-B446C438A316}"/>
              </a:ext>
            </a:extLst>
          </p:cNvPr>
          <p:cNvGrpSpPr/>
          <p:nvPr/>
        </p:nvGrpSpPr>
        <p:grpSpPr>
          <a:xfrm>
            <a:off x="3431704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68E800F-D37C-6EBA-DAF1-D930536E5F77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7995407-412D-8108-71B3-647A8A81A237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AADD305-0D61-7870-EA71-27B330B34BA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E0FB-C6C1-2901-9515-C0380F2A4F75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数据预处理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708C218-81F9-BFE9-D0EA-5A1120E40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634279"/>
              </p:ext>
            </p:extLst>
          </p:nvPr>
        </p:nvGraphicFramePr>
        <p:xfrm>
          <a:off x="6004182" y="3577748"/>
          <a:ext cx="6048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5017994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00987237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24962105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6743904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6150531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63976602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0236342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02099587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4289868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5743286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7575006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1001035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9795092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70020569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0445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00" dirty="0">
                          <a:effectLst/>
                          <a:latin typeface="FZZJ-XHLTJW" panose="02000500000000000000" pitchFamily="2" charset="-122"/>
                          <a:ea typeface="FZZJ-XHLTJW" panose="02000500000000000000" pitchFamily="2" charset="-122"/>
                          <a:cs typeface="Times New Roman" panose="02020603050405020304" pitchFamily="18" charset="0"/>
                        </a:rPr>
                        <a:t>♠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7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2502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00" dirty="0">
                          <a:effectLst/>
                          <a:latin typeface="FZZJ-XHLTJW" panose="02000500000000000000" pitchFamily="2" charset="-122"/>
                          <a:ea typeface="FZZJ-XHLTJW" panose="02000500000000000000" pitchFamily="2" charset="-122"/>
                          <a:cs typeface="Times New Roman" panose="02020603050405020304" pitchFamily="18" charset="0"/>
                        </a:rPr>
                        <a:t>♣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007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8976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00" dirty="0">
                          <a:effectLst/>
                          <a:latin typeface="FZZJ-XHLTJW" panose="02000500000000000000" pitchFamily="2" charset="-122"/>
                          <a:ea typeface="FZZJ-XHLTJW" panose="02000500000000000000" pitchFamily="2" charset="-122"/>
                          <a:cs typeface="Times New Roman" panose="02020603050405020304" pitchFamily="18" charset="0"/>
                        </a:rPr>
                        <a:t>♦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007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647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00" dirty="0">
                          <a:effectLst/>
                          <a:latin typeface="FZZJ-XHLTJW" panose="02000500000000000000" pitchFamily="2" charset="-122"/>
                          <a:ea typeface="FZZJ-XHLTJW" panose="02000500000000000000" pitchFamily="2" charset="-122"/>
                          <a:cs typeface="Times New Roman" panose="02020603050405020304" pitchFamily="18" charset="0"/>
                        </a:rPr>
                        <a:t>♥</a:t>
                      </a:r>
                      <a:endParaRPr lang="zh-CN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007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007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007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007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02930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144903E-9AF5-D294-D1C1-43B804E1262A}"/>
              </a:ext>
            </a:extLst>
          </p:cNvPr>
          <p:cNvSpPr txBox="1"/>
          <p:nvPr/>
        </p:nvSpPr>
        <p:spPr>
          <a:xfrm>
            <a:off x="994018" y="2480430"/>
            <a:ext cx="4610353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模型的输入为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(size, 4, 13, 1)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张量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种花色（♠、♣、♦、♥）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13: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表示 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13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种点数（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到 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Ace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1: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表示额外的通道维度（用于兼容深度学习的张量格式）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我们将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张牌映射到（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）空间</a:t>
            </a:r>
            <a:endParaRPr lang="zh-CN" altLang="en-US" noProof="0" dirty="0">
              <a:ln>
                <a:noFill/>
              </a:ln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5C04868-A9EA-71A5-EC45-E5BFB373E46B}"/>
              </a:ext>
            </a:extLst>
          </p:cNvPr>
          <p:cNvSpPr/>
          <p:nvPr/>
        </p:nvSpPr>
        <p:spPr>
          <a:xfrm>
            <a:off x="683504" y="2359545"/>
            <a:ext cx="5063562" cy="2711679"/>
          </a:xfrm>
          <a:prstGeom prst="rect">
            <a:avLst/>
          </a:prstGeom>
          <a:noFill/>
          <a:ln w="31750">
            <a:solidFill>
              <a:srgbClr val="70AD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ACA483-C41B-10D5-9EC5-FE74200755D8}"/>
              </a:ext>
            </a:extLst>
          </p:cNvPr>
          <p:cNvSpPr txBox="1"/>
          <p:nvPr/>
        </p:nvSpPr>
        <p:spPr>
          <a:xfrm>
            <a:off x="6587629" y="1730826"/>
            <a:ext cx="4610353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例如，手牌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公共牌为</a:t>
            </a:r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♠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”“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♣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”</a:t>
            </a:r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 b="1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♦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♥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”“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♥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”“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♥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”“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♥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”</a:t>
            </a:r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则转化为：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28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C1A09-A56F-8BE5-217E-C1E1F4393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2FEF29-3B55-CD9C-D577-DD2B43AB664A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66D7F1-94DB-7CEA-D033-0F7EACCB8B14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A41856-EC91-4365-BD76-88201365749A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AB431E8-B896-3219-6480-462817F8750D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D57EA71-BCE2-D016-013F-3BE7404908DA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475B33B9-0968-52FA-FC2F-73DD9B2D5775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poker_CNN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CC29A3F-1610-D10D-352D-B56C3DF17FCE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BBAE2D2-CCC4-74FA-CD48-4DF3D700E0C8}"/>
              </a:ext>
            </a:extLst>
          </p:cNvPr>
          <p:cNvGrpSpPr/>
          <p:nvPr/>
        </p:nvGrpSpPr>
        <p:grpSpPr>
          <a:xfrm>
            <a:off x="3431704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D8079C-3743-D211-64D7-6B6DCDB24B1E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42B15C-D91C-F0DF-644F-0B4D9B35D744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D138AB-2B0B-D3E4-3E61-1F8E2D61C92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08518C-101C-8766-EEBD-32667489C7F2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模型训练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067CE9-87A6-BBF0-62E5-692C4772DF3B}"/>
              </a:ext>
            </a:extLst>
          </p:cNvPr>
          <p:cNvSpPr txBox="1"/>
          <p:nvPr/>
        </p:nvSpPr>
        <p:spPr>
          <a:xfrm>
            <a:off x="1001575" y="2065293"/>
            <a:ext cx="4738847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sv-SE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Keras Tuner </a:t>
            </a:r>
            <a:r>
              <a:rPr lang="zh-CN" altLang="sv-SE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提供的 </a:t>
            </a:r>
            <a:r>
              <a:rPr lang="sv-SE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Hyperband </a:t>
            </a:r>
            <a:r>
              <a:rPr lang="zh-CN" altLang="sv-SE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方法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随机采样大量的超参数配置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为每个配置分配少量的资源（例如，训练周期），以评估它们的性能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淘汰表现最差的配置，并将资源重新分配给表现最好的配置。直到找到最佳的超参数。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直到找到最佳模型。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8FC0C14-8275-E1DE-9106-277DAFF5323C}"/>
              </a:ext>
            </a:extLst>
          </p:cNvPr>
          <p:cNvSpPr/>
          <p:nvPr/>
        </p:nvSpPr>
        <p:spPr>
          <a:xfrm>
            <a:off x="645998" y="2060848"/>
            <a:ext cx="5450002" cy="3287958"/>
          </a:xfrm>
          <a:prstGeom prst="rect">
            <a:avLst/>
          </a:prstGeom>
          <a:noFill/>
          <a:ln w="31750">
            <a:solidFill>
              <a:srgbClr val="70AD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F698217-0AE4-89FA-069C-80E83777D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822" y="1109047"/>
            <a:ext cx="4738847" cy="505194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EB7EC9-4662-57A6-D71E-8DC8234CE8DD}"/>
              </a:ext>
            </a:extLst>
          </p:cNvPr>
          <p:cNvSpPr txBox="1"/>
          <p:nvPr/>
        </p:nvSpPr>
        <p:spPr>
          <a:xfrm>
            <a:off x="9169625" y="795456"/>
            <a:ext cx="217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poker_CNN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伪代码</a:t>
            </a:r>
            <a:endParaRPr lang="zh-CN" altLang="en-US" sz="1800" b="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2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E8E9D-A2A4-FDBD-2F36-E574EF03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5D442B7-398A-8C53-96C7-4CF24ECC752E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CB715B-AD4F-2EEE-751E-C5B0D84B5192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DB739A-F78D-58D4-4C3C-B8BC431D4E07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8C5787-DEDD-E304-BEA2-15043A6F6315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648112-836F-E719-900B-7D2DEC17A466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D0DB73C0-A2F2-7AF2-DA56-84571F72103C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poker_CNN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882E63-A295-279B-0F0A-0513D70F2551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B57D81-8C40-90DE-0B0B-A7EDB43E3CD1}"/>
              </a:ext>
            </a:extLst>
          </p:cNvPr>
          <p:cNvGrpSpPr/>
          <p:nvPr/>
        </p:nvGrpSpPr>
        <p:grpSpPr>
          <a:xfrm>
            <a:off x="3431704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30F9940-2D56-7BB4-8409-437737FDE64C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576853E-82EF-91C9-7690-00E82E160B2F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3A7054B-C15C-7907-A116-3A5F0080BF5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95DF52-41BA-42D2-739F-2E03D340DE3E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训练结果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E294D67-DDAE-F24F-1F20-DBD6A719B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797040"/>
              </p:ext>
            </p:extLst>
          </p:nvPr>
        </p:nvGraphicFramePr>
        <p:xfrm>
          <a:off x="912970" y="2125954"/>
          <a:ext cx="511839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3894">
                  <a:extLst>
                    <a:ext uri="{9D8B030D-6E8A-4147-A177-3AD203B41FA5}">
                      <a16:colId xmlns:a16="http://schemas.microsoft.com/office/drawing/2014/main" val="3492088424"/>
                    </a:ext>
                  </a:extLst>
                </a:gridCol>
                <a:gridCol w="2504502">
                  <a:extLst>
                    <a:ext uri="{9D8B030D-6E8A-4147-A177-3AD203B41FA5}">
                      <a16:colId xmlns:a16="http://schemas.microsoft.com/office/drawing/2014/main" val="127717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超参数名称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数值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kernel_size1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9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2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kernel_size2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7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83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filters_1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32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2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filters_2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128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24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units_1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256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52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units_2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64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01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dropout_rate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0.35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97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0.0009069200356077791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76659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6E9783CE-943A-2DCF-8F5C-1B5A9414921B}"/>
              </a:ext>
            </a:extLst>
          </p:cNvPr>
          <p:cNvSpPr txBox="1"/>
          <p:nvPr/>
        </p:nvSpPr>
        <p:spPr>
          <a:xfrm>
            <a:off x="2535448" y="5564287"/>
            <a:ext cx="217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最优</a:t>
            </a:r>
            <a:r>
              <a:rPr lang="zh-CN" altLang="en-US" sz="1800" b="0" baseline="0" dirty="0">
                <a:latin typeface="等线" panose="02010600030101010101" pitchFamily="2" charset="-122"/>
                <a:ea typeface="等线" panose="02010600030101010101" pitchFamily="2" charset="-122"/>
              </a:rPr>
              <a:t>超参数数值表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9391C20-D1AA-7A12-983C-6A8D66719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822" y="1109047"/>
            <a:ext cx="4738847" cy="505194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A84B9CC-42B4-1A30-BBA1-BEF94403C264}"/>
              </a:ext>
            </a:extLst>
          </p:cNvPr>
          <p:cNvSpPr txBox="1"/>
          <p:nvPr/>
        </p:nvSpPr>
        <p:spPr>
          <a:xfrm>
            <a:off x="9169625" y="795456"/>
            <a:ext cx="217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poker_CNN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伪代码</a:t>
            </a:r>
            <a:endParaRPr lang="zh-CN" altLang="en-US" sz="1800" b="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923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58FD4-8ED1-EBAF-3775-D4EEA6C0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C280D57-989D-D687-E80C-5115EBBC1430}"/>
              </a:ext>
            </a:extLst>
          </p:cNvPr>
          <p:cNvSpPr/>
          <p:nvPr/>
        </p:nvSpPr>
        <p:spPr>
          <a:xfrm>
            <a:off x="-929031" y="1824086"/>
            <a:ext cx="14050061" cy="1500985"/>
          </a:xfrm>
          <a:prstGeom prst="rect">
            <a:avLst/>
          </a:prstGeom>
          <a:solidFill>
            <a:srgbClr val="70AD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FFE75BD2-FB2D-3302-8CD3-64829B4F74F7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FCE07F-4110-3362-5038-C083EB80472F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627EAB-A56E-03A0-7CF7-EF81014A5636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752ADB5-6FB3-F2DD-CC17-544C4E7E6B5E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43071A-C209-C163-84D5-4FE519D46A65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92C587ED-86CE-F14E-DB4C-8A2AC4224613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poker_CNN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E2CDFC0-A0AA-54C5-2A55-CB3FD26D91C6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E4CAA54-8941-7404-0CBB-AE681A6B9A07}"/>
              </a:ext>
            </a:extLst>
          </p:cNvPr>
          <p:cNvGrpSpPr/>
          <p:nvPr/>
        </p:nvGrpSpPr>
        <p:grpSpPr>
          <a:xfrm>
            <a:off x="3431704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95B5CF1-0595-D2C5-CAB7-1DEF0E715D21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08815A5-625C-D3C9-8C83-9A5D2A23D82B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AA87B-0D2F-B3EA-E012-DE89B6FF302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043E52-6F52-53FE-1A1C-74A7A8067F25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训练结果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83F148-BA07-9DC6-E18F-6446E00B6555}"/>
              </a:ext>
            </a:extLst>
          </p:cNvPr>
          <p:cNvSpPr txBox="1"/>
          <p:nvPr/>
        </p:nvSpPr>
        <p:spPr>
          <a:xfrm>
            <a:off x="983432" y="1986371"/>
            <a:ext cx="10801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原数据集的准确度是</a:t>
            </a:r>
            <a:r>
              <a:rPr lang="en-US" altLang="zh-CN" sz="24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99.77%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，在随机数据集的准确度是</a:t>
            </a:r>
            <a:r>
              <a:rPr lang="en-US" altLang="zh-CN" sz="24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99.52%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随机集上的准确率，表示泛化能力强。</a:t>
            </a:r>
            <a:r>
              <a:rPr lang="en-US" altLang="zh-CN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万条数据处理时间：</a:t>
            </a:r>
            <a:r>
              <a:rPr lang="en-US" altLang="zh-CN" sz="2400" b="1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54s(CPU)</a:t>
            </a:r>
            <a:r>
              <a:rPr lang="zh-CN" altLang="en-US" sz="2400" b="1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26s(GPU)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，与</a:t>
            </a:r>
            <a:r>
              <a:rPr lang="en-US" altLang="zh-CN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evaluate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(32s)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相比，时间上具有优势。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2926E82-B850-59B5-3339-490E2C554E39}"/>
              </a:ext>
            </a:extLst>
          </p:cNvPr>
          <p:cNvGrpSpPr/>
          <p:nvPr/>
        </p:nvGrpSpPr>
        <p:grpSpPr>
          <a:xfrm>
            <a:off x="983432" y="3468194"/>
            <a:ext cx="4169294" cy="3013523"/>
            <a:chOff x="695400" y="3517449"/>
            <a:chExt cx="4169294" cy="301352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7937496-DF55-B77E-24BE-7325B8C83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83" y="3517449"/>
              <a:ext cx="3764311" cy="3013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B176CA3-8701-222F-A2A3-7A0A5D3B72F6}"/>
                </a:ext>
              </a:extLst>
            </p:cNvPr>
            <p:cNvSpPr/>
            <p:nvPr/>
          </p:nvSpPr>
          <p:spPr>
            <a:xfrm>
              <a:off x="695400" y="3538520"/>
              <a:ext cx="576064" cy="297138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原数据集分类错误热力学图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DD96192-DF62-9AB9-3D27-13CC59ED8E90}"/>
              </a:ext>
            </a:extLst>
          </p:cNvPr>
          <p:cNvGrpSpPr/>
          <p:nvPr/>
        </p:nvGrpSpPr>
        <p:grpSpPr>
          <a:xfrm>
            <a:off x="5451512" y="3521269"/>
            <a:ext cx="4169294" cy="3012778"/>
            <a:chOff x="695400" y="3517821"/>
            <a:chExt cx="4169294" cy="3012778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FB4449A-58DC-2011-3B9B-6F3F3B36D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100383" y="3517821"/>
              <a:ext cx="3764311" cy="301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1412958-4C6C-2BF4-9B9E-846F8BDC762B}"/>
                </a:ext>
              </a:extLst>
            </p:cNvPr>
            <p:cNvSpPr/>
            <p:nvPr/>
          </p:nvSpPr>
          <p:spPr>
            <a:xfrm>
              <a:off x="695400" y="3538520"/>
              <a:ext cx="576064" cy="297138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测试数据分类错误热力学图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9E606C7-C108-9AF1-BFB3-A66F3FD5B5B8}"/>
              </a:ext>
            </a:extLst>
          </p:cNvPr>
          <p:cNvSpPr txBox="1"/>
          <p:nvPr/>
        </p:nvSpPr>
        <p:spPr>
          <a:xfrm>
            <a:off x="9552384" y="3861048"/>
            <a:ext cx="21020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该热力图记录了</a:t>
            </a:r>
            <a:r>
              <a:rPr lang="zh-CN" altLang="en-US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牌面</a:t>
            </a:r>
            <a:r>
              <a:rPr lang="zh-CN" altLang="en-US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和对应分类结果</a:t>
            </a:r>
            <a:r>
              <a:rPr lang="zh-CN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的数量，例如</a:t>
            </a:r>
            <a:r>
              <a:rPr lang="en-US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Two Pair</a:t>
            </a:r>
            <a:r>
              <a:rPr lang="zh-CN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牌型，</a:t>
            </a:r>
            <a:r>
              <a:rPr lang="zh-CN" altLang="en-US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分类为</a:t>
            </a:r>
            <a:r>
              <a:rPr lang="en-US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One pair</a:t>
            </a:r>
            <a:r>
              <a:rPr lang="zh-CN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牌型</a:t>
            </a:r>
            <a:r>
              <a:rPr lang="zh-CN" altLang="en-US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错误</a:t>
            </a:r>
            <a:r>
              <a:rPr lang="zh-CN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有</a:t>
            </a:r>
            <a:r>
              <a:rPr lang="en-US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53</a:t>
            </a:r>
            <a:r>
              <a:rPr lang="zh-CN" altLang="en-US" kern="1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个。</a:t>
            </a:r>
            <a:endParaRPr lang="zh-CN" altLang="zh-CN" sz="1800" kern="100" dirty="0">
              <a:effectLst/>
              <a:latin typeface="方正粗黑宋简体" panose="02000000000000000000" pitchFamily="2" charset="-122"/>
              <a:ea typeface="方正粗黑宋简体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7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8CE1A-C635-5FBC-6D93-E0276A661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>
            <a:extLst>
              <a:ext uri="{FF2B5EF4-FFF2-40B4-BE49-F238E27FC236}">
                <a16:creationId xmlns:a16="http://schemas.microsoft.com/office/drawing/2014/main" id="{E674ACE4-167A-FAB5-1CE5-A18729342609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E983E2-4115-654D-5562-4711717A9E40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387B85-B312-CAEB-70F6-A2DA650E8DDA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C7C3C7D-1117-0554-8916-97873F1A184B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6086479-AE35-9D70-E8C7-025500064002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FE24BA14-327B-792F-E6E0-0048DE6B40E7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poker_CNN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65DC20-CCB9-AE23-0E70-6961E1869509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3291EDD-B706-8AA4-9F63-182E9E56BAAC}"/>
              </a:ext>
            </a:extLst>
          </p:cNvPr>
          <p:cNvGrpSpPr/>
          <p:nvPr/>
        </p:nvGrpSpPr>
        <p:grpSpPr>
          <a:xfrm>
            <a:off x="3431704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BA65D31-51C2-7FAD-BCB0-237270892D75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BA0815E-0D3D-84A9-808B-5007309FC513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7EA312C-F3BF-7AB4-1EF6-C2F3680776F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347618-2795-3FC9-F57D-F910221C8433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各模型对比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D2374D8-7AC1-FD68-AE47-3DC3FF73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031" y="1772816"/>
            <a:ext cx="7468473" cy="44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ACF20-783A-87EC-52BD-F54B5A53E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247890-115B-8180-FD2F-2C235457AE57}"/>
              </a:ext>
            </a:extLst>
          </p:cNvPr>
          <p:cNvSpPr/>
          <p:nvPr/>
        </p:nvSpPr>
        <p:spPr>
          <a:xfrm>
            <a:off x="4645392" y="-27384"/>
            <a:ext cx="2458720" cy="6885384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3520322-6E03-30DB-573F-C53A8DBB18F8}"/>
              </a:ext>
            </a:extLst>
          </p:cNvPr>
          <p:cNvGrpSpPr/>
          <p:nvPr/>
        </p:nvGrpSpPr>
        <p:grpSpPr>
          <a:xfrm>
            <a:off x="-116205" y="2434360"/>
            <a:ext cx="3291840" cy="1633795"/>
            <a:chOff x="-116205" y="2369279"/>
            <a:chExt cx="3291840" cy="16337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5F7B1DE-0C78-C20E-C794-B6302D847526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8201A2D-25A1-8E9D-DC51-9983BA889B59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问题背景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6B78755-9CF7-6A2F-4E7A-1D4F860142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99" y="533764"/>
            <a:ext cx="2458720" cy="65087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AF40E8F-89BA-06CE-BD21-240C5E706983}"/>
              </a:ext>
            </a:extLst>
          </p:cNvPr>
          <p:cNvGrpSpPr/>
          <p:nvPr/>
        </p:nvGrpSpPr>
        <p:grpSpPr>
          <a:xfrm>
            <a:off x="2086667" y="2434360"/>
            <a:ext cx="3291840" cy="1633795"/>
            <a:chOff x="-116205" y="2369279"/>
            <a:chExt cx="3291840" cy="163379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1E68C44-D7BC-62A5-62B2-3F27271C2980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BE2631A-CD9D-13CC-5457-89F722F90E03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手牌回归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C57317B-2C6F-80CD-DB10-59B81267CF09}"/>
              </a:ext>
            </a:extLst>
          </p:cNvPr>
          <p:cNvGrpSpPr/>
          <p:nvPr/>
        </p:nvGrpSpPr>
        <p:grpSpPr>
          <a:xfrm>
            <a:off x="4289539" y="2434360"/>
            <a:ext cx="3291840" cy="1633795"/>
            <a:chOff x="-116205" y="2369279"/>
            <a:chExt cx="3291840" cy="163379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7F76B1B-599B-5309-1F2C-BE295001B1AB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9923E7B-12A4-DEA6-BECA-6CCAD84B7730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胜负回归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A856522-6231-96BA-22DB-5E37239634C1}"/>
              </a:ext>
            </a:extLst>
          </p:cNvPr>
          <p:cNvGrpSpPr/>
          <p:nvPr/>
        </p:nvGrpSpPr>
        <p:grpSpPr>
          <a:xfrm>
            <a:off x="6492411" y="2434360"/>
            <a:ext cx="3291840" cy="1633795"/>
            <a:chOff x="-116205" y="2369279"/>
            <a:chExt cx="3291840" cy="163379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DC6653B-0843-ED2D-34E2-C1489CD32ED0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24984B-0420-2B04-B314-B4019AAA3F41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两阶段模型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A58527-75B0-F182-77E8-AEC9492CFAB8}"/>
              </a:ext>
            </a:extLst>
          </p:cNvPr>
          <p:cNvGrpSpPr/>
          <p:nvPr/>
        </p:nvGrpSpPr>
        <p:grpSpPr>
          <a:xfrm>
            <a:off x="8695282" y="2434360"/>
            <a:ext cx="3291840" cy="1633795"/>
            <a:chOff x="-116205" y="2369279"/>
            <a:chExt cx="3291840" cy="163379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6E3F0FE-14F9-6E32-9F13-619CD4674601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57A02F8-5F87-5F77-3381-6F0DCC249142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7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44A70-3917-AA5B-A211-CD8B53A1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E93E66E-E181-B4F1-BCDE-8C0804A27368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6B1BEB-9703-3721-4961-D30E9F2ABDFE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62CB04-1754-FBC1-EDF9-6F363CD18EA5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0139E2B-2FF2-804D-ABAA-135FCE43381B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BA510BB-5F5C-E22D-1EB7-C9E176D526D0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D43AE85E-01A2-067F-9048-3C883296A34C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winner_CNN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495DF4-8507-E62E-4320-7AD426842580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65E97D0-CCD4-56F0-AF33-80682DCEBE4B}"/>
              </a:ext>
            </a:extLst>
          </p:cNvPr>
          <p:cNvGrpSpPr/>
          <p:nvPr/>
        </p:nvGrpSpPr>
        <p:grpSpPr>
          <a:xfrm>
            <a:off x="4583832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5EEADB2-DC91-F037-7DFC-51B9149A5352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EDA5EB0-080D-52EE-D968-C23078232F16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2CF872B-939F-E805-23E9-50F77197C99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978239-7C51-9396-A4EC-2CABFCB40256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数据预处理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4A05F6-E8EF-E215-8351-73997F0B68DF}"/>
              </a:ext>
            </a:extLst>
          </p:cNvPr>
          <p:cNvSpPr txBox="1"/>
          <p:nvPr/>
        </p:nvSpPr>
        <p:spPr>
          <a:xfrm>
            <a:off x="922005" y="2134550"/>
            <a:ext cx="4610353" cy="287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随机生成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400,000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条数据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模型的输入为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(size, 4, 13, 2)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张量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种花色（♠、♣、♦、♥）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13: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表示 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13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种点数（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到 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Ace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: 2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通道，分表表示两组手牌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公共牌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我们将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张牌映射到（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）空间</a:t>
            </a:r>
            <a:endParaRPr lang="zh-CN" altLang="en-US" noProof="0" dirty="0">
              <a:ln>
                <a:noFill/>
              </a:ln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EB0FBB-32EE-DB24-5BC4-18761FE561F8}"/>
              </a:ext>
            </a:extLst>
          </p:cNvPr>
          <p:cNvSpPr/>
          <p:nvPr/>
        </p:nvSpPr>
        <p:spPr>
          <a:xfrm>
            <a:off x="695400" y="2013665"/>
            <a:ext cx="5063562" cy="3157687"/>
          </a:xfrm>
          <a:prstGeom prst="rect">
            <a:avLst/>
          </a:prstGeom>
          <a:noFill/>
          <a:ln w="31750">
            <a:solidFill>
              <a:srgbClr val="70AD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182021-C672-76F9-2C3B-019983C04677}"/>
              </a:ext>
            </a:extLst>
          </p:cNvPr>
          <p:cNvSpPr txBox="1"/>
          <p:nvPr/>
        </p:nvSpPr>
        <p:spPr>
          <a:xfrm>
            <a:off x="6461785" y="1419132"/>
            <a:ext cx="6152612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例如</a:t>
            </a:r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[ '2♠', '3♣’,  '5♦', 'A♥’,  '8♣', 'J♣', '4♣','A♦', 'A♣']</a:t>
            </a:r>
            <a:b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</a:b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[  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自家手牌  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|  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对手手牌   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|            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公共牌             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]</a:t>
            </a:r>
            <a:endParaRPr lang="zh-CN" altLang="en-US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则转化为：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6289BFD-20CA-5BD9-EAE2-19B810C31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198" y="3121478"/>
            <a:ext cx="4338312" cy="1586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E80356A-F395-D49C-54D2-B56C4336C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47459" y="4359596"/>
            <a:ext cx="4329618" cy="1581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左大括号 41">
            <a:extLst>
              <a:ext uri="{FF2B5EF4-FFF2-40B4-BE49-F238E27FC236}">
                <a16:creationId xmlns:a16="http://schemas.microsoft.com/office/drawing/2014/main" id="{A11F6525-C649-1697-68ED-D10F48CEDFFB}"/>
              </a:ext>
            </a:extLst>
          </p:cNvPr>
          <p:cNvSpPr/>
          <p:nvPr/>
        </p:nvSpPr>
        <p:spPr>
          <a:xfrm>
            <a:off x="5920855" y="3862658"/>
            <a:ext cx="332556" cy="1454320"/>
          </a:xfrm>
          <a:prstGeom prst="leftBrace">
            <a:avLst/>
          </a:prstGeom>
          <a:ln w="57150">
            <a:solidFill>
              <a:srgbClr val="007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79CC33B-6C01-F7B0-B7C6-480C92E0EC04}"/>
              </a:ext>
            </a:extLst>
          </p:cNvPr>
          <p:cNvSpPr txBox="1"/>
          <p:nvPr/>
        </p:nvSpPr>
        <p:spPr>
          <a:xfrm>
            <a:off x="11326632" y="4119032"/>
            <a:ext cx="99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方正粗黑宋简体" panose="02000000000000000000" pitchFamily="2" charset="-122"/>
              </a:rPr>
              <a:t>通道一</a:t>
            </a:r>
            <a:endParaRPr lang="zh-CN" altLang="en-US" sz="1800" b="0" baseline="0" dirty="0">
              <a:latin typeface="Times New Roman" panose="02020603050405020304" pitchFamily="18" charset="0"/>
              <a:ea typeface="方正粗黑宋简体" panose="02000000000000000000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EB90607-DFE5-749A-01A7-1F342F181E04}"/>
              </a:ext>
            </a:extLst>
          </p:cNvPr>
          <p:cNvSpPr txBox="1"/>
          <p:nvPr/>
        </p:nvSpPr>
        <p:spPr>
          <a:xfrm>
            <a:off x="10302853" y="5215162"/>
            <a:ext cx="99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方正粗黑宋简体" panose="02000000000000000000" pitchFamily="2" charset="-122"/>
              </a:rPr>
              <a:t>通道二</a:t>
            </a:r>
            <a:endParaRPr lang="zh-CN" altLang="en-US" sz="1800" b="0" baseline="0" dirty="0">
              <a:latin typeface="Times New Roman" panose="02020603050405020304" pitchFamily="18" charset="0"/>
              <a:ea typeface="方正粗黑宋简体" panose="02000000000000000000" pitchFamily="2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DDAD5F3-C3D6-9F54-D400-9527BF87E80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0477077" y="5150192"/>
            <a:ext cx="641561" cy="0"/>
          </a:xfrm>
          <a:prstGeom prst="straightConnector1">
            <a:avLst/>
          </a:prstGeom>
          <a:ln w="57150">
            <a:solidFill>
              <a:srgbClr val="007E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926073C-D2C3-C3F4-39BC-9D35D71A1439}"/>
              </a:ext>
            </a:extLst>
          </p:cNvPr>
          <p:cNvCxnSpPr>
            <a:cxnSpLocks/>
          </p:cNvCxnSpPr>
          <p:nvPr/>
        </p:nvCxnSpPr>
        <p:spPr>
          <a:xfrm>
            <a:off x="11388501" y="4006674"/>
            <a:ext cx="641561" cy="0"/>
          </a:xfrm>
          <a:prstGeom prst="straightConnector1">
            <a:avLst/>
          </a:prstGeom>
          <a:ln w="57150">
            <a:solidFill>
              <a:srgbClr val="007E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9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09DD-ECB0-C8B4-BC6A-500508C80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>
            <a:extLst>
              <a:ext uri="{FF2B5EF4-FFF2-40B4-BE49-F238E27FC236}">
                <a16:creationId xmlns:a16="http://schemas.microsoft.com/office/drawing/2014/main" id="{58795A36-15FD-CE2B-88CB-9F7D0730D4D9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BA4574-DEA8-3F21-C80E-743ABEF013DD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A93211-E251-EE0C-56E8-2391982E127B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BEA5EA-F3C6-5115-7793-33BC4358CC9A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592D596-E66F-7566-2C8B-CCA4D43CCB18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3D52D949-F8F5-6779-B51C-3437C2317E84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winner_CNN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6E8310-33B2-88B5-4340-6D40A7BA9FAE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923B612-EC44-8AF0-B402-02253BF1657E}"/>
              </a:ext>
            </a:extLst>
          </p:cNvPr>
          <p:cNvGrpSpPr/>
          <p:nvPr/>
        </p:nvGrpSpPr>
        <p:grpSpPr>
          <a:xfrm>
            <a:off x="4583832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C95CDD7-165E-C46F-A2EF-58ECA03ED63A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B70AFB1-7C0D-F0BC-50A7-C8FE8A776916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CE4B630-7E5B-7BB3-E889-7D22F1072A2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884E44-9BB6-ED38-8147-8292B5958C82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训练结果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EA45EA8-0748-C464-2870-B5B156F82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7890"/>
              </p:ext>
            </p:extLst>
          </p:nvPr>
        </p:nvGraphicFramePr>
        <p:xfrm>
          <a:off x="912970" y="2125954"/>
          <a:ext cx="511839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3894">
                  <a:extLst>
                    <a:ext uri="{9D8B030D-6E8A-4147-A177-3AD203B41FA5}">
                      <a16:colId xmlns:a16="http://schemas.microsoft.com/office/drawing/2014/main" val="3492088424"/>
                    </a:ext>
                  </a:extLst>
                </a:gridCol>
                <a:gridCol w="2504502">
                  <a:extLst>
                    <a:ext uri="{9D8B030D-6E8A-4147-A177-3AD203B41FA5}">
                      <a16:colId xmlns:a16="http://schemas.microsoft.com/office/drawing/2014/main" val="127717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超参数名称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数值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kernel_size1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5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2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kernel_size2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3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83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filters_1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32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2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filters_2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192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24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units_1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256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52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units_2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32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01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dropout_rate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0.2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97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0.00064599320259069211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766594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A91FD35-4A49-0AC9-3B4E-93A036D1BA40}"/>
              </a:ext>
            </a:extLst>
          </p:cNvPr>
          <p:cNvSpPr txBox="1"/>
          <p:nvPr/>
        </p:nvSpPr>
        <p:spPr>
          <a:xfrm>
            <a:off x="2535448" y="5564287"/>
            <a:ext cx="217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最优</a:t>
            </a:r>
            <a:r>
              <a:rPr lang="zh-CN" altLang="en-US" sz="1800" b="0" baseline="0" dirty="0">
                <a:latin typeface="等线" panose="02010600030101010101" pitchFamily="2" charset="-122"/>
                <a:ea typeface="等线" panose="02010600030101010101" pitchFamily="2" charset="-122"/>
              </a:rPr>
              <a:t>超参数数值表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3285AC-D18E-9113-9E4C-03B54C904D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00907" y="1109047"/>
            <a:ext cx="4600738" cy="505194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8CFF281-F557-A98B-E876-783BBD26A04A}"/>
              </a:ext>
            </a:extLst>
          </p:cNvPr>
          <p:cNvSpPr txBox="1"/>
          <p:nvPr/>
        </p:nvSpPr>
        <p:spPr>
          <a:xfrm>
            <a:off x="9169625" y="795456"/>
            <a:ext cx="217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winner_CNN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伪代码</a:t>
            </a:r>
            <a:endParaRPr lang="zh-CN" altLang="en-US" sz="1800" b="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1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8997-7DCC-6DB7-C05F-24988E29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>
            <a:extLst>
              <a:ext uri="{FF2B5EF4-FFF2-40B4-BE49-F238E27FC236}">
                <a16:creationId xmlns:a16="http://schemas.microsoft.com/office/drawing/2014/main" id="{D63282CC-E123-017D-10BC-FCF685EFA601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B16C2D-EB96-C652-E157-93354628A3AB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8942EA-C166-70DB-2766-585B26466175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9D15394-688F-1127-22DA-5C25565C2B6C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741CD0-D7F7-B449-28AC-2496E0EB5D33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9F772660-2A78-E793-B7E2-76262DF161BD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winner_CNN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9C31DC-BFDF-8661-C3D7-3A6F496C7E6A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273E95-B342-8704-0388-735B8EC3076E}"/>
              </a:ext>
            </a:extLst>
          </p:cNvPr>
          <p:cNvGrpSpPr/>
          <p:nvPr/>
        </p:nvGrpSpPr>
        <p:grpSpPr>
          <a:xfrm>
            <a:off x="4583832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2F83C45-103C-5354-A95A-DB4C76B5B3AD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05B8209-747D-67D9-E270-767D313E93CA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E4633C8-1E2C-4FE7-DAFA-7B537306A1B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D68D84-0A14-8996-1E9F-D68D6E25FDC1}"/>
              </a:ext>
            </a:extLst>
          </p:cNvPr>
          <p:cNvSpPr/>
          <p:nvPr/>
        </p:nvSpPr>
        <p:spPr>
          <a:xfrm>
            <a:off x="-929031" y="1824086"/>
            <a:ext cx="14050061" cy="1500985"/>
          </a:xfrm>
          <a:prstGeom prst="rect">
            <a:avLst/>
          </a:prstGeom>
          <a:solidFill>
            <a:srgbClr val="70AD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356ED3-E52F-99B7-2E81-30B5A23DC559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训练结果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0AA2C9-0819-A78E-E155-98833F429C51}"/>
              </a:ext>
            </a:extLst>
          </p:cNvPr>
          <p:cNvSpPr txBox="1"/>
          <p:nvPr/>
        </p:nvSpPr>
        <p:spPr>
          <a:xfrm>
            <a:off x="983432" y="1986371"/>
            <a:ext cx="10801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原数据集的准确度是</a:t>
            </a:r>
            <a:r>
              <a:rPr lang="en-US" altLang="zh-CN" sz="24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99.24%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，在随机数据集的准确度是</a:t>
            </a:r>
            <a:r>
              <a:rPr lang="en-US" altLang="zh-CN" sz="24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97.76%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100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万条数据耗时</a:t>
            </a:r>
            <a:r>
              <a:rPr lang="en-US" altLang="zh-CN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——</a:t>
            </a:r>
            <a:r>
              <a:rPr lang="en-US" altLang="zh-CN" sz="2400" b="1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54s(CPU)</a:t>
            </a:r>
            <a:r>
              <a:rPr lang="zh-CN" altLang="en-US" sz="2400" b="1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24s(GPU) 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，与</a:t>
            </a:r>
            <a:r>
              <a:rPr lang="en-US" altLang="zh-CN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evaluate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(32s)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相比</a:t>
            </a:r>
            <a:r>
              <a:rPr lang="zh-CN" altLang="en-US" sz="2400" b="1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快</a:t>
            </a:r>
            <a:r>
              <a:rPr lang="en-US" altLang="zh-CN" sz="2400" b="1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62%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，时间上具有优势，但准确度稍差。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C2886DE-AA2A-DF46-2523-BF2AAC6926AC}"/>
              </a:ext>
            </a:extLst>
          </p:cNvPr>
          <p:cNvGrpSpPr/>
          <p:nvPr/>
        </p:nvGrpSpPr>
        <p:grpSpPr>
          <a:xfrm>
            <a:off x="767408" y="3457991"/>
            <a:ext cx="4169294" cy="3008820"/>
            <a:chOff x="695400" y="3519800"/>
            <a:chExt cx="4169294" cy="300882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67A084E-7AA6-7BB8-4951-ED544A094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100383" y="3519800"/>
              <a:ext cx="3764311" cy="3008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AAEED36-FED5-3A2A-C35F-8734A92A016C}"/>
                </a:ext>
              </a:extLst>
            </p:cNvPr>
            <p:cNvSpPr/>
            <p:nvPr/>
          </p:nvSpPr>
          <p:spPr>
            <a:xfrm>
              <a:off x="695400" y="3538520"/>
              <a:ext cx="576064" cy="297138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原数据集分类错误热力学图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0529E57-F01F-A908-39F6-313730EED8F8}"/>
              </a:ext>
            </a:extLst>
          </p:cNvPr>
          <p:cNvGrpSpPr/>
          <p:nvPr/>
        </p:nvGrpSpPr>
        <p:grpSpPr>
          <a:xfrm>
            <a:off x="5235488" y="3508715"/>
            <a:ext cx="4166792" cy="3012778"/>
            <a:chOff x="695400" y="3517821"/>
            <a:chExt cx="4166792" cy="301277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C80B9C9-DE38-D4BD-10CB-420E34D35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102884" y="3517821"/>
              <a:ext cx="3759308" cy="301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D17BAAB-237E-09CE-75F0-F895AD4F74B2}"/>
                </a:ext>
              </a:extLst>
            </p:cNvPr>
            <p:cNvSpPr/>
            <p:nvPr/>
          </p:nvSpPr>
          <p:spPr>
            <a:xfrm>
              <a:off x="695400" y="3538520"/>
              <a:ext cx="576064" cy="297138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测试数据分类错误热力学图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DE5D625-D3B8-D70D-FF1E-0C0BA2D21E60}"/>
              </a:ext>
            </a:extLst>
          </p:cNvPr>
          <p:cNvSpPr txBox="1"/>
          <p:nvPr/>
        </p:nvSpPr>
        <p:spPr>
          <a:xfrm>
            <a:off x="9552384" y="3861048"/>
            <a:ext cx="21020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该热力图记录了分类错误的数量，例如当选手</a:t>
            </a:r>
            <a:r>
              <a:rPr lang="en-US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High Card</a:t>
            </a:r>
            <a:r>
              <a:rPr lang="zh-CN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牌型，选手二为</a:t>
            </a:r>
            <a:r>
              <a:rPr lang="en-US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One pair</a:t>
            </a:r>
            <a:r>
              <a:rPr lang="zh-CN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牌型时，有</a:t>
            </a:r>
            <a:r>
              <a:rPr lang="en-US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53</a:t>
            </a:r>
            <a:r>
              <a:rPr lang="zh-CN" altLang="zh-CN" sz="1800" kern="100" dirty="0"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Times New Roman" panose="02020603050405020304" pitchFamily="18" charset="0"/>
              </a:rPr>
              <a:t>组分类错误。</a:t>
            </a:r>
          </a:p>
        </p:txBody>
      </p:sp>
    </p:spTree>
    <p:extLst>
      <p:ext uri="{BB962C8B-B14F-4D97-AF65-F5344CB8AC3E}">
        <p14:creationId xmlns:p14="http://schemas.microsoft.com/office/powerpoint/2010/main" val="13040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2541067" y="1263021"/>
            <a:ext cx="7109865" cy="593371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marR="0" lvl="0" indent="0" algn="ctr" defTabSz="914400" rtl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uLnTx/>
                <a:uFillTx/>
                <a:latin typeface="FZZJ-XHLTJW" panose="02000500000000000000" pitchFamily="2" charset="-122"/>
                <a:ea typeface="FZZJ-XHLTJW" panose="02000500000000000000" pitchFamily="2" charset="-122"/>
              </a:rPr>
              <a:t>德州扑克牌型与胜负预测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51384" y="998319"/>
            <a:ext cx="866775" cy="875665"/>
            <a:chOff x="592321" y="758757"/>
            <a:chExt cx="866828" cy="875491"/>
          </a:xfrm>
          <a:solidFill>
            <a:srgbClr val="70AD4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矩形 12"/>
            <p:cNvSpPr/>
            <p:nvPr>
              <p:custDataLst>
                <p:tags r:id="rId4"/>
              </p:custDataLst>
            </p:nvPr>
          </p:nvSpPr>
          <p:spPr>
            <a:xfrm>
              <a:off x="593387" y="758757"/>
              <a:ext cx="865762" cy="107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5"/>
              </p:custDataLst>
            </p:nvPr>
          </p:nvSpPr>
          <p:spPr>
            <a:xfrm rot="5400000">
              <a:off x="212943" y="1147864"/>
              <a:ext cx="865762" cy="107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10800000">
            <a:off x="10992544" y="2420888"/>
            <a:ext cx="865505" cy="883285"/>
            <a:chOff x="1550332" y="-168559"/>
            <a:chExt cx="865762" cy="883340"/>
          </a:xfrm>
          <a:solidFill>
            <a:srgbClr val="70AD4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>
              <p:custDataLst>
                <p:tags r:id="rId2"/>
              </p:custDataLst>
            </p:nvPr>
          </p:nvSpPr>
          <p:spPr>
            <a:xfrm>
              <a:off x="1550332" y="-168559"/>
              <a:ext cx="865762" cy="107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 rot="5400000">
              <a:off x="1171158" y="228398"/>
              <a:ext cx="865762" cy="107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3B82291-C8FE-8BEA-FF06-E11C067BEA01}"/>
              </a:ext>
            </a:extLst>
          </p:cNvPr>
          <p:cNvSpPr txBox="1"/>
          <p:nvPr/>
        </p:nvSpPr>
        <p:spPr>
          <a:xfrm>
            <a:off x="1199456" y="1988840"/>
            <a:ext cx="10093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         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本次研究利用</a:t>
            </a:r>
            <a:r>
              <a:rPr lang="zh-CN" altLang="en-US" sz="2000" b="1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</a:rPr>
              <a:t>机器学习和神经网络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，完成了对德州扑克</a:t>
            </a:r>
            <a:r>
              <a:rPr lang="zh-CN" altLang="en-US" sz="20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</a:rPr>
              <a:t>手牌牌面类型的回归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(10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分类问题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)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，和</a:t>
            </a:r>
            <a:r>
              <a:rPr lang="zh-CN" altLang="en-US" sz="20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</a:rPr>
              <a:t>双人对局胜负的回归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(3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分类问题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)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。回归准确率均超过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99%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，并且在时间上取得优势。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F4A77F0-AC67-1748-9868-AF5124D5C640}"/>
              </a:ext>
            </a:extLst>
          </p:cNvPr>
          <p:cNvGrpSpPr/>
          <p:nvPr/>
        </p:nvGrpSpPr>
        <p:grpSpPr>
          <a:xfrm>
            <a:off x="-381718" y="3715560"/>
            <a:ext cx="12955436" cy="1956753"/>
            <a:chOff x="0" y="3698980"/>
            <a:chExt cx="12955436" cy="195675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4B573B3-70A1-98A2-17F8-62F8D1B92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698980"/>
              <a:ext cx="1956752" cy="1956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EBCE5AF-9F05-4818-A4B4-6D00364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6752" y="3698980"/>
              <a:ext cx="1956752" cy="1956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F07F9A5-AA69-4F10-2D7C-9AA038F1B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3504" y="3698980"/>
              <a:ext cx="3130250" cy="1956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93A2FEB-EC3A-56BE-905E-9548179DF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754" y="3698981"/>
              <a:ext cx="2932900" cy="1956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7955182-303C-BF73-0AB6-9A52B99B6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6654" y="3698980"/>
              <a:ext cx="2978782" cy="1956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905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B2F22-F675-5D95-4706-84151F2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B96D2FB-A92F-84F9-0103-97911F055535}"/>
              </a:ext>
            </a:extLst>
          </p:cNvPr>
          <p:cNvSpPr/>
          <p:nvPr/>
        </p:nvSpPr>
        <p:spPr>
          <a:xfrm>
            <a:off x="6908336" y="0"/>
            <a:ext cx="2458720" cy="6885384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9623043-3088-1685-FE89-A7DB203F637F}"/>
              </a:ext>
            </a:extLst>
          </p:cNvPr>
          <p:cNvGrpSpPr/>
          <p:nvPr/>
        </p:nvGrpSpPr>
        <p:grpSpPr>
          <a:xfrm>
            <a:off x="-116205" y="2434360"/>
            <a:ext cx="3291840" cy="1633795"/>
            <a:chOff x="-116205" y="2369279"/>
            <a:chExt cx="3291840" cy="16337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AB9FA6F-3BB8-03E4-07FB-F6E3E175DF58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C2A191B-213C-F5EE-AE79-CC4B8F83220F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问题背景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D920AD8-5F8A-BC9D-D68F-00246DFD8401}"/>
              </a:ext>
            </a:extLst>
          </p:cNvPr>
          <p:cNvGrpSpPr/>
          <p:nvPr/>
        </p:nvGrpSpPr>
        <p:grpSpPr>
          <a:xfrm>
            <a:off x="2086667" y="2434360"/>
            <a:ext cx="3291840" cy="1633795"/>
            <a:chOff x="-116205" y="2369279"/>
            <a:chExt cx="3291840" cy="163379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0C4AC24-4743-B7FC-3560-FA9A91147D1A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E93D56D-FC67-E33A-DA9A-8507AC71E271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手牌回归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E583210-3300-E802-5258-ED38B4F7A2B2}"/>
              </a:ext>
            </a:extLst>
          </p:cNvPr>
          <p:cNvGrpSpPr/>
          <p:nvPr/>
        </p:nvGrpSpPr>
        <p:grpSpPr>
          <a:xfrm>
            <a:off x="4289539" y="2434360"/>
            <a:ext cx="3291840" cy="1633795"/>
            <a:chOff x="-116205" y="2369279"/>
            <a:chExt cx="3291840" cy="163379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17BE7BA-2D09-12D9-3AFB-F0C213343926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999C4F3-863E-B3D2-95E6-EFFBFD22B034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胜负回归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7A42B0C-3368-2000-D102-37D780CEE76B}"/>
              </a:ext>
            </a:extLst>
          </p:cNvPr>
          <p:cNvGrpSpPr/>
          <p:nvPr/>
        </p:nvGrpSpPr>
        <p:grpSpPr>
          <a:xfrm>
            <a:off x="6492411" y="2434360"/>
            <a:ext cx="3291840" cy="1633795"/>
            <a:chOff x="-116205" y="2369279"/>
            <a:chExt cx="3291840" cy="163379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F3C036B-F8CA-8463-7CCB-341DBC702EE3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6BFAA7D-8BD4-2F90-A238-EA4CF03C50B7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两阶段模型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01085A7-3F49-AD35-2480-4E7F0E984530}"/>
              </a:ext>
            </a:extLst>
          </p:cNvPr>
          <p:cNvGrpSpPr/>
          <p:nvPr/>
        </p:nvGrpSpPr>
        <p:grpSpPr>
          <a:xfrm>
            <a:off x="8695282" y="2434360"/>
            <a:ext cx="3291840" cy="1633795"/>
            <a:chOff x="-116205" y="2369279"/>
            <a:chExt cx="3291840" cy="163379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7CB8CBF-E543-CD79-5E44-86D057403DF9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E1967AF-3D2C-10A4-D9AE-27FBB7AD927B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96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D2835-E819-8AB6-84F9-05A869283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>
            <a:extLst>
              <a:ext uri="{FF2B5EF4-FFF2-40B4-BE49-F238E27FC236}">
                <a16:creationId xmlns:a16="http://schemas.microsoft.com/office/drawing/2014/main" id="{60DF0FA1-9B82-53D1-248B-2CC8EC80854E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7772D2-42C0-EAF2-C235-71AD0B8B466D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8BE314-5E91-B9B4-B204-1AB752511AB6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06A3ED-49EC-DE04-DBD8-EBB33819B2F8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6E20CBE-304F-A396-AD8C-41476459788F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933C394F-763E-95A6-E78E-08419E0CFC5C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double_model</a:t>
            </a:r>
            <a:endParaRPr 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28383F-DEA2-6CC3-494D-3AF966BAF38A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EDF652-F906-4469-1C3C-8013406EA028}"/>
              </a:ext>
            </a:extLst>
          </p:cNvPr>
          <p:cNvGrpSpPr/>
          <p:nvPr/>
        </p:nvGrpSpPr>
        <p:grpSpPr>
          <a:xfrm>
            <a:off x="5735960" y="284480"/>
            <a:ext cx="108012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2187113-2430-6B05-CFFD-5504B54732C9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A88F42B-43F1-B2AE-3D93-9F52E3FF3F09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D17947B-88F4-207A-519D-322EFECC6FF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82BA63-EF2B-105C-3FC3-03F9441C0801}"/>
              </a:ext>
            </a:extLst>
          </p:cNvPr>
          <p:cNvSpPr txBox="1"/>
          <p:nvPr/>
        </p:nvSpPr>
        <p:spPr>
          <a:xfrm>
            <a:off x="549542" y="1109047"/>
            <a:ext cx="2666137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4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如何利用两个模型？</a:t>
            </a:r>
            <a:endParaRPr lang="en-US" altLang="zh-CN" sz="24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A8BC0A-27C5-9C1F-A8AF-45DA012F5866}"/>
              </a:ext>
            </a:extLst>
          </p:cNvPr>
          <p:cNvSpPr/>
          <p:nvPr/>
        </p:nvSpPr>
        <p:spPr>
          <a:xfrm>
            <a:off x="-929031" y="1824087"/>
            <a:ext cx="14050061" cy="1604914"/>
          </a:xfrm>
          <a:prstGeom prst="rect">
            <a:avLst/>
          </a:prstGeom>
          <a:solidFill>
            <a:srgbClr val="70AD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8A551E-604A-80BC-4474-DACA4AA0DF22}"/>
              </a:ext>
            </a:extLst>
          </p:cNvPr>
          <p:cNvSpPr txBox="1"/>
          <p:nvPr/>
        </p:nvSpPr>
        <p:spPr>
          <a:xfrm>
            <a:off x="911424" y="1986371"/>
            <a:ext cx="112805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在构建完成</a:t>
            </a:r>
            <a:r>
              <a:rPr lang="en-US" altLang="zh-CN" sz="2400" kern="100" dirty="0" err="1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poker_CNN</a:t>
            </a:r>
            <a:r>
              <a:rPr lang="en-US" altLang="zh-CN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2400" kern="100" dirty="0" err="1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double_CNN</a:t>
            </a:r>
            <a:r>
              <a:rPr lang="en-US" altLang="zh-CN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之后，我们尝试将两组模型进行结合，进一步提升模型的准确度。</a:t>
            </a:r>
            <a:r>
              <a:rPr lang="zh-CN" altLang="en-US" sz="24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首先，我们可以用</a:t>
            </a:r>
            <a:r>
              <a:rPr lang="en-US" altLang="zh-CN" sz="2400" kern="100" dirty="0" err="1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poker_CNN</a:t>
            </a:r>
            <a:r>
              <a:rPr lang="zh-CN" altLang="en-US" sz="24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模型分别分类两家牌型，如果出现同牌型，则可以使用</a:t>
            </a:r>
            <a:r>
              <a:rPr lang="en-US" altLang="zh-CN" sz="2400" kern="100" dirty="0" err="1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double_CNN</a:t>
            </a:r>
            <a:r>
              <a:rPr lang="zh-CN" altLang="en-US" sz="24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模型预测大小</a:t>
            </a:r>
            <a:r>
              <a:rPr lang="zh-CN" altLang="en-US" sz="20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1026" name="Picture 2" descr="德州扑克基础理论之：什么时候应该让牌/ CHECK - 知乎">
            <a:extLst>
              <a:ext uri="{FF2B5EF4-FFF2-40B4-BE49-F238E27FC236}">
                <a16:creationId xmlns:a16="http://schemas.microsoft.com/office/drawing/2014/main" id="{D25F42DA-16A3-9807-8A2C-A1B48FC6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866" y="3854716"/>
            <a:ext cx="3445829" cy="2291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0E312F-EBC6-3864-7D0F-F7DC3628D3FF}"/>
              </a:ext>
            </a:extLst>
          </p:cNvPr>
          <p:cNvSpPr txBox="1"/>
          <p:nvPr/>
        </p:nvSpPr>
        <p:spPr>
          <a:xfrm>
            <a:off x="5965584" y="4708067"/>
            <a:ext cx="8553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V.S.</a:t>
            </a:r>
            <a:endParaRPr lang="zh-CN" altLang="en-US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871E60-8279-03A4-0210-7DFEAE870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 bwMode="auto">
          <a:xfrm>
            <a:off x="7470812" y="3861048"/>
            <a:ext cx="3503903" cy="227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9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AEE75-C630-042B-2879-D567482E0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>
            <a:extLst>
              <a:ext uri="{FF2B5EF4-FFF2-40B4-BE49-F238E27FC236}">
                <a16:creationId xmlns:a16="http://schemas.microsoft.com/office/drawing/2014/main" id="{3A3EF0F2-3B7B-4D3B-32A1-23496AB61B1B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AE0779-8B81-3FB6-0ADB-C9C14DF35BB4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5544E0-5C81-EDC9-80BC-3F95737A4F13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33588A4-A45E-3AF0-DF6D-0BEBD9F32263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B2C1C16-B59A-F5CD-988F-0EB8097F25E0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72A03506-9525-94F4-D385-CFC7F7D36FB6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double_model</a:t>
            </a:r>
            <a:endParaRPr 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DE650D-050E-F197-8417-D627296E7EFD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29E2143-BAD5-BC39-43D0-D5D72C2107B6}"/>
              </a:ext>
            </a:extLst>
          </p:cNvPr>
          <p:cNvGrpSpPr/>
          <p:nvPr/>
        </p:nvGrpSpPr>
        <p:grpSpPr>
          <a:xfrm>
            <a:off x="5735960" y="284480"/>
            <a:ext cx="108012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91DC46D-685F-490C-1A24-5E7D49E02D16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FDDDE2B-9BD1-5874-61C7-5C0F384F66D4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63FC8C7-86D6-7555-7572-8C5760CE787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EAB96B-C901-1719-DBA3-F6C220188EB1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数据预处理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94DE7D-7D9F-A346-29D6-47AE59E6AC39}"/>
              </a:ext>
            </a:extLst>
          </p:cNvPr>
          <p:cNvSpPr txBox="1"/>
          <p:nvPr/>
        </p:nvSpPr>
        <p:spPr>
          <a:xfrm>
            <a:off x="922005" y="2134550"/>
            <a:ext cx="461035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随机生成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200,000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条</a:t>
            </a:r>
            <a:r>
              <a:rPr lang="en-US" altLang="zh-CN" sz="2000" kern="100" dirty="0" err="1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poker_CNN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模型分类为同牌型数据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模型的输入为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(size, 4, 13, 2)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张量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种花色（♠、♣、♦、♥）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13: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表示 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13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种点数（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到 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Ace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: 2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通道，分表表示两组手牌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公共牌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我们将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张牌映射到（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）空间</a:t>
            </a:r>
            <a:endParaRPr lang="zh-CN" altLang="en-US" noProof="0" dirty="0">
              <a:ln>
                <a:noFill/>
              </a:ln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DB9D77-24E0-D797-965C-47C8D19EE0AA}"/>
              </a:ext>
            </a:extLst>
          </p:cNvPr>
          <p:cNvSpPr/>
          <p:nvPr/>
        </p:nvSpPr>
        <p:spPr>
          <a:xfrm>
            <a:off x="695400" y="2013665"/>
            <a:ext cx="5063562" cy="3391011"/>
          </a:xfrm>
          <a:prstGeom prst="rect">
            <a:avLst/>
          </a:prstGeom>
          <a:noFill/>
          <a:ln w="31750">
            <a:solidFill>
              <a:srgbClr val="70AD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8BB3AC-8F59-E17F-22F9-B71766553F6C}"/>
              </a:ext>
            </a:extLst>
          </p:cNvPr>
          <p:cNvSpPr txBox="1"/>
          <p:nvPr/>
        </p:nvSpPr>
        <p:spPr>
          <a:xfrm>
            <a:off x="6461785" y="1419132"/>
            <a:ext cx="6152612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例如</a:t>
            </a:r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[ '2♠', '3♣’,  '5♦', 'A♥’,  '8♣', 'J♣', '4♣','A♦', 'A♣']</a:t>
            </a:r>
            <a:b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</a:b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[  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自家手牌  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|  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对手手牌   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|            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公共牌             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]</a:t>
            </a:r>
            <a:endParaRPr lang="zh-CN" altLang="en-US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则转化为：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D8D84B5-F84F-2D0C-AADE-34291A5A6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198" y="3121478"/>
            <a:ext cx="4338312" cy="1586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B03C801-69D4-7E31-46B7-020026A0C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47459" y="4359596"/>
            <a:ext cx="4329618" cy="1581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左大括号 41">
            <a:extLst>
              <a:ext uri="{FF2B5EF4-FFF2-40B4-BE49-F238E27FC236}">
                <a16:creationId xmlns:a16="http://schemas.microsoft.com/office/drawing/2014/main" id="{00C3AF1B-3B04-EC76-64AB-DC8117CA5481}"/>
              </a:ext>
            </a:extLst>
          </p:cNvPr>
          <p:cNvSpPr/>
          <p:nvPr/>
        </p:nvSpPr>
        <p:spPr>
          <a:xfrm>
            <a:off x="5920855" y="3862658"/>
            <a:ext cx="332556" cy="1454320"/>
          </a:xfrm>
          <a:prstGeom prst="leftBrace">
            <a:avLst/>
          </a:prstGeom>
          <a:ln w="57150">
            <a:solidFill>
              <a:srgbClr val="007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5F74791-2E1D-B1D9-39DB-32C7BDB67E15}"/>
              </a:ext>
            </a:extLst>
          </p:cNvPr>
          <p:cNvSpPr txBox="1"/>
          <p:nvPr/>
        </p:nvSpPr>
        <p:spPr>
          <a:xfrm>
            <a:off x="11326632" y="4119032"/>
            <a:ext cx="99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方正粗黑宋简体" panose="02000000000000000000" pitchFamily="2" charset="-122"/>
              </a:rPr>
              <a:t>通道一</a:t>
            </a:r>
            <a:endParaRPr lang="zh-CN" altLang="en-US" sz="1800" b="0" baseline="0" dirty="0">
              <a:latin typeface="Times New Roman" panose="02020603050405020304" pitchFamily="18" charset="0"/>
              <a:ea typeface="方正粗黑宋简体" panose="02000000000000000000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210673E-BF29-B8F4-0703-235AA77975FD}"/>
              </a:ext>
            </a:extLst>
          </p:cNvPr>
          <p:cNvSpPr txBox="1"/>
          <p:nvPr/>
        </p:nvSpPr>
        <p:spPr>
          <a:xfrm>
            <a:off x="10302853" y="5215162"/>
            <a:ext cx="99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方正粗黑宋简体" panose="02000000000000000000" pitchFamily="2" charset="-122"/>
              </a:rPr>
              <a:t>通道二</a:t>
            </a:r>
            <a:endParaRPr lang="zh-CN" altLang="en-US" sz="1800" b="0" baseline="0" dirty="0">
              <a:latin typeface="Times New Roman" panose="02020603050405020304" pitchFamily="18" charset="0"/>
              <a:ea typeface="方正粗黑宋简体" panose="02000000000000000000" pitchFamily="2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7F2BB56-828E-732A-E95B-F2FA0C29DB7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0477077" y="5150192"/>
            <a:ext cx="641561" cy="0"/>
          </a:xfrm>
          <a:prstGeom prst="straightConnector1">
            <a:avLst/>
          </a:prstGeom>
          <a:ln w="57150">
            <a:solidFill>
              <a:srgbClr val="007E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0B75E2D-FCE6-EF2C-4855-DB5FCB1DB4BB}"/>
              </a:ext>
            </a:extLst>
          </p:cNvPr>
          <p:cNvCxnSpPr>
            <a:cxnSpLocks/>
          </p:cNvCxnSpPr>
          <p:nvPr/>
        </p:nvCxnSpPr>
        <p:spPr>
          <a:xfrm>
            <a:off x="11388501" y="4006674"/>
            <a:ext cx="641561" cy="0"/>
          </a:xfrm>
          <a:prstGeom prst="straightConnector1">
            <a:avLst/>
          </a:prstGeom>
          <a:ln w="57150">
            <a:solidFill>
              <a:srgbClr val="007E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3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404FD-E547-0911-ACF3-A2455C7A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439AED6-4B2B-C131-8C30-11F0630D4E93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EC85A2-2B82-8E6D-8118-307372BE7C28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0EC265E-2225-E46A-75A2-2CE7B5A7AB65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425491-FA59-6F9F-397F-9D70D9C42162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7EF30480-56EA-E797-B99B-E8C3572BFA8B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winner_CNN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5C4B9F-7C2B-3F5D-D66F-D2E2DAEC9305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66B064-D54E-D9D3-9F7F-3D663301F19D}"/>
              </a:ext>
            </a:extLst>
          </p:cNvPr>
          <p:cNvGrpSpPr/>
          <p:nvPr/>
        </p:nvGrpSpPr>
        <p:grpSpPr>
          <a:xfrm>
            <a:off x="4583832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849E4FB-8474-2F5B-6C6F-A5BBF2F8A323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27B5772-C562-3D1C-056B-014C37094C13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573A646-B9DC-B249-7AD9-44B13ED1BEC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45EA41-A4B0-CD39-1D08-74474C88F0FE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模型训练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20D665B-4630-3E26-255B-23F358CE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22583"/>
              </p:ext>
            </p:extLst>
          </p:nvPr>
        </p:nvGraphicFramePr>
        <p:xfrm>
          <a:off x="6744072" y="2097792"/>
          <a:ext cx="511839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3894">
                  <a:extLst>
                    <a:ext uri="{9D8B030D-6E8A-4147-A177-3AD203B41FA5}">
                      <a16:colId xmlns:a16="http://schemas.microsoft.com/office/drawing/2014/main" val="3492088424"/>
                    </a:ext>
                  </a:extLst>
                </a:gridCol>
                <a:gridCol w="2504502">
                  <a:extLst>
                    <a:ext uri="{9D8B030D-6E8A-4147-A177-3AD203B41FA5}">
                      <a16:colId xmlns:a16="http://schemas.microsoft.com/office/drawing/2014/main" val="127717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超参数名称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数值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kernel_size1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9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2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kernel_size2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5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83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filters_1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128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2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filters_2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128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24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units_1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128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52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units_2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128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01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dropout_rate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0.45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97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0.00024233945470565472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766594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EDF0830-365D-9283-5615-C53208425F7F}"/>
              </a:ext>
            </a:extLst>
          </p:cNvPr>
          <p:cNvSpPr txBox="1"/>
          <p:nvPr/>
        </p:nvSpPr>
        <p:spPr>
          <a:xfrm>
            <a:off x="8215726" y="5801544"/>
            <a:ext cx="2175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最优</a:t>
            </a:r>
            <a:r>
              <a:rPr lang="zh-CN" altLang="en-US" sz="1800" b="0" baseline="0" dirty="0">
                <a:latin typeface="等线" panose="02010600030101010101" pitchFamily="2" charset="-122"/>
                <a:ea typeface="等线" panose="02010600030101010101" pitchFamily="2" charset="-122"/>
              </a:rPr>
              <a:t>超参数数值表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9A801C-3D1B-A9FF-564C-9FFE36AAD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9543" y="1707884"/>
            <a:ext cx="5801432" cy="434493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34000AD-E02C-7A0D-177A-34EDC0B5C61B}"/>
              </a:ext>
            </a:extLst>
          </p:cNvPr>
          <p:cNvSpPr txBox="1"/>
          <p:nvPr/>
        </p:nvSpPr>
        <p:spPr>
          <a:xfrm>
            <a:off x="2274286" y="5986210"/>
            <a:ext cx="2351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double_model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伪代码</a:t>
            </a:r>
            <a:endParaRPr lang="zh-CN" altLang="en-US" sz="1800" b="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2E2818-083C-5ADF-4654-F9707DDCDB8F}"/>
              </a:ext>
            </a:extLst>
          </p:cNvPr>
          <p:cNvSpPr txBox="1"/>
          <p:nvPr/>
        </p:nvSpPr>
        <p:spPr>
          <a:xfrm>
            <a:off x="6590084" y="1483039"/>
            <a:ext cx="5663952" cy="43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18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针对模型训练，仍使用</a:t>
            </a:r>
            <a:r>
              <a:rPr lang="sv-SE" altLang="zh-CN" sz="18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Hyperband </a:t>
            </a:r>
            <a:r>
              <a:rPr lang="zh-CN" altLang="sv-SE" sz="18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方法</a:t>
            </a:r>
            <a:endParaRPr lang="en-US" altLang="zh-CN" sz="18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任意多边形 4">
            <a:extLst>
              <a:ext uri="{FF2B5EF4-FFF2-40B4-BE49-F238E27FC236}">
                <a16:creationId xmlns:a16="http://schemas.microsoft.com/office/drawing/2014/main" id="{3A3EF0F2-3B7B-4D3B-32A1-23496AB61B1B}"/>
              </a:ext>
            </a:extLst>
          </p:cNvPr>
          <p:cNvSpPr/>
          <p:nvPr/>
        </p:nvSpPr>
        <p:spPr>
          <a:xfrm>
            <a:off x="-520352" y="4425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AE0779-8B81-3FB6-0ADB-C9C14DF35BB4}"/>
              </a:ext>
            </a:extLst>
          </p:cNvPr>
          <p:cNvSpPr txBox="1"/>
          <p:nvPr/>
        </p:nvSpPr>
        <p:spPr>
          <a:xfrm>
            <a:off x="3185319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75544E0-5C81-EDC9-80BC-3F95737A4F13}"/>
              </a:ext>
            </a:extLst>
          </p:cNvPr>
          <p:cNvSpPr txBox="1"/>
          <p:nvPr/>
        </p:nvSpPr>
        <p:spPr>
          <a:xfrm>
            <a:off x="4363721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33588A4-A45E-3AF0-DF6D-0BEBD9F32263}"/>
              </a:ext>
            </a:extLst>
          </p:cNvPr>
          <p:cNvSpPr txBox="1"/>
          <p:nvPr/>
        </p:nvSpPr>
        <p:spPr>
          <a:xfrm>
            <a:off x="5542123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2C1C16-B59A-F5CD-988F-0EB8097F25E0}"/>
              </a:ext>
            </a:extLst>
          </p:cNvPr>
          <p:cNvSpPr txBox="1"/>
          <p:nvPr/>
        </p:nvSpPr>
        <p:spPr>
          <a:xfrm>
            <a:off x="6720524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23" name="标题 22">
            <a:extLst>
              <a:ext uri="{FF2B5EF4-FFF2-40B4-BE49-F238E27FC236}">
                <a16:creationId xmlns:a16="http://schemas.microsoft.com/office/drawing/2014/main" id="{72A03506-9525-94F4-D385-CFC7F7D36FB6}"/>
              </a:ext>
            </a:extLst>
          </p:cNvPr>
          <p:cNvSpPr>
            <a:spLocks noGrp="1"/>
          </p:cNvSpPr>
          <p:nvPr/>
        </p:nvSpPr>
        <p:spPr>
          <a:xfrm>
            <a:off x="239395" y="4305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double_model</a:t>
            </a:r>
            <a:endParaRPr 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29E2143-BAD5-BC39-43D0-D5D72C2107B6}"/>
              </a:ext>
            </a:extLst>
          </p:cNvPr>
          <p:cNvGrpSpPr/>
          <p:nvPr/>
        </p:nvGrpSpPr>
        <p:grpSpPr>
          <a:xfrm>
            <a:off x="5888360" y="436880"/>
            <a:ext cx="1080120" cy="596900"/>
            <a:chOff x="2265680" y="284480"/>
            <a:chExt cx="946150" cy="5969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91DC46D-685F-490C-1A24-5E7D49E02D16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FDDDE2B-9BD1-5874-61C7-5C0F384F66D4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063FC8C7-86D6-7555-7572-8C5760CE787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06917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</p:spTree>
    <p:extLst>
      <p:ext uri="{BB962C8B-B14F-4D97-AF65-F5344CB8AC3E}">
        <p14:creationId xmlns:p14="http://schemas.microsoft.com/office/powerpoint/2010/main" val="2266251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30063-FDBE-BA01-D450-84E7AA4B6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C29BA7E-74C6-D274-0F03-981BF7D054E3}"/>
              </a:ext>
            </a:extLst>
          </p:cNvPr>
          <p:cNvSpPr/>
          <p:nvPr/>
        </p:nvSpPr>
        <p:spPr>
          <a:xfrm>
            <a:off x="-929031" y="1824086"/>
            <a:ext cx="14050061" cy="1500985"/>
          </a:xfrm>
          <a:prstGeom prst="rect">
            <a:avLst/>
          </a:prstGeom>
          <a:solidFill>
            <a:srgbClr val="70AD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B13E4F-3C18-9C57-83AF-056253D28E9A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7BED9F-A064-EC9F-4C29-481AF605ED26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01A2489-AD5C-032A-91D8-251756B60DCD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EC83367-5E53-2E76-E63A-733047B9DD78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BB8C7A71-0045-D346-D930-044AE0B80570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winner_CNN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FA9AA4-764E-2AD7-9FFC-CB91E46931E7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BB98E06-6AEE-034A-174E-2ADE7DA300B4}"/>
              </a:ext>
            </a:extLst>
          </p:cNvPr>
          <p:cNvGrpSpPr/>
          <p:nvPr/>
        </p:nvGrpSpPr>
        <p:grpSpPr>
          <a:xfrm>
            <a:off x="4583832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D94F633-44B6-CB50-0075-63AC1A50EEEA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F5E027F-71D6-1DDB-4860-4825AD767C23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38B45BA-1A5C-0B45-8489-4C14859E275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6" name="任意多边形 4">
            <a:extLst>
              <a:ext uri="{FF2B5EF4-FFF2-40B4-BE49-F238E27FC236}">
                <a16:creationId xmlns:a16="http://schemas.microsoft.com/office/drawing/2014/main" id="{C2FE448F-9886-C034-8B34-3B1E4EE64680}"/>
              </a:ext>
            </a:extLst>
          </p:cNvPr>
          <p:cNvSpPr/>
          <p:nvPr/>
        </p:nvSpPr>
        <p:spPr>
          <a:xfrm>
            <a:off x="-520352" y="4425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F22A0A-25B6-F7C0-3E51-BB42EB9D88B4}"/>
              </a:ext>
            </a:extLst>
          </p:cNvPr>
          <p:cNvSpPr txBox="1"/>
          <p:nvPr/>
        </p:nvSpPr>
        <p:spPr>
          <a:xfrm>
            <a:off x="3185319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9DC73A-868A-D2B7-6115-48B19AF08884}"/>
              </a:ext>
            </a:extLst>
          </p:cNvPr>
          <p:cNvSpPr txBox="1"/>
          <p:nvPr/>
        </p:nvSpPr>
        <p:spPr>
          <a:xfrm>
            <a:off x="4363721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D62D09-5F8C-7494-FB79-21461B334A9B}"/>
              </a:ext>
            </a:extLst>
          </p:cNvPr>
          <p:cNvSpPr txBox="1"/>
          <p:nvPr/>
        </p:nvSpPr>
        <p:spPr>
          <a:xfrm>
            <a:off x="5542123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79E1F2-3C04-956E-ED06-205E58F65CE7}"/>
              </a:ext>
            </a:extLst>
          </p:cNvPr>
          <p:cNvSpPr txBox="1"/>
          <p:nvPr/>
        </p:nvSpPr>
        <p:spPr>
          <a:xfrm>
            <a:off x="6720524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23" name="标题 22">
            <a:extLst>
              <a:ext uri="{FF2B5EF4-FFF2-40B4-BE49-F238E27FC236}">
                <a16:creationId xmlns:a16="http://schemas.microsoft.com/office/drawing/2014/main" id="{2CFC4B76-F69B-0084-9570-5F71CBA2AED6}"/>
              </a:ext>
            </a:extLst>
          </p:cNvPr>
          <p:cNvSpPr>
            <a:spLocks noGrp="1"/>
          </p:cNvSpPr>
          <p:nvPr/>
        </p:nvSpPr>
        <p:spPr>
          <a:xfrm>
            <a:off x="239395" y="4305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double_model</a:t>
            </a:r>
            <a:endParaRPr 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B32ABC-B928-BA1E-B52B-09A502E978D3}"/>
              </a:ext>
            </a:extLst>
          </p:cNvPr>
          <p:cNvGrpSpPr/>
          <p:nvPr/>
        </p:nvGrpSpPr>
        <p:grpSpPr>
          <a:xfrm>
            <a:off x="5888360" y="436880"/>
            <a:ext cx="1080120" cy="596900"/>
            <a:chOff x="2265680" y="284480"/>
            <a:chExt cx="946150" cy="5969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E48AEF8-E62B-686C-46FD-5A39AD0F8C94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8B68DC4-BC17-DBBC-4692-6BFCCDD400E9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96189D3-D5AE-A5D3-74D0-23A34DF49F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06917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0F5F8-1E3D-2D55-8AC1-DD3377B7112F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训练结果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040353-B39F-A836-3A58-EE728F981741}"/>
              </a:ext>
            </a:extLst>
          </p:cNvPr>
          <p:cNvSpPr txBox="1"/>
          <p:nvPr/>
        </p:nvSpPr>
        <p:spPr>
          <a:xfrm>
            <a:off x="983432" y="1916832"/>
            <a:ext cx="1080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原数据集的准确度是</a:t>
            </a:r>
            <a:r>
              <a:rPr lang="en-US" altLang="zh-CN" sz="24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99.83%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，在随机数据集的准确度是</a:t>
            </a:r>
            <a:r>
              <a:rPr lang="en-US" altLang="zh-CN" sz="24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99.18%</a:t>
            </a:r>
            <a:r>
              <a:rPr lang="zh-CN" altLang="en-US" sz="24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kern="100" dirty="0">
                <a:solidFill>
                  <a:srgbClr val="007E39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随机集上的准确率，表示泛化能力强。</a:t>
            </a:r>
            <a:r>
              <a:rPr lang="en-US" altLang="zh-CN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万条数据的训练需要</a:t>
            </a:r>
            <a:r>
              <a:rPr lang="en-US" altLang="zh-CN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54+57+31=142s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4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），</a:t>
            </a:r>
            <a:r>
              <a:rPr lang="en-US" altLang="zh-CN" sz="28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25+23+9=57s</a:t>
            </a:r>
            <a:r>
              <a:rPr lang="zh-CN" altLang="en-US" sz="28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8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），与</a:t>
            </a:r>
            <a:r>
              <a:rPr lang="en-US" altLang="zh-CN" sz="28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evaluate</a:t>
            </a:r>
            <a:r>
              <a:rPr lang="zh-CN" altLang="en-US" sz="28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28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(63s)</a:t>
            </a:r>
            <a:r>
              <a:rPr lang="zh-CN" altLang="en-US" sz="2800" kern="100" dirty="0">
                <a:solidFill>
                  <a:schemeClr val="tx2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相比时间上具有优势。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969AAAC-873F-2F68-3377-58412A4CD426}"/>
              </a:ext>
            </a:extLst>
          </p:cNvPr>
          <p:cNvGrpSpPr/>
          <p:nvPr/>
        </p:nvGrpSpPr>
        <p:grpSpPr>
          <a:xfrm>
            <a:off x="2126674" y="3471509"/>
            <a:ext cx="4169294" cy="3006893"/>
            <a:chOff x="695400" y="3520764"/>
            <a:chExt cx="4169294" cy="3006893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AC30B87-5A74-63DC-CA5C-FA7A360CB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100383" y="3520764"/>
              <a:ext cx="3764311" cy="3006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8EFC4F8-EC17-7670-11EF-23C79FDB2EB3}"/>
                </a:ext>
              </a:extLst>
            </p:cNvPr>
            <p:cNvSpPr/>
            <p:nvPr/>
          </p:nvSpPr>
          <p:spPr>
            <a:xfrm>
              <a:off x="695400" y="3538520"/>
              <a:ext cx="576064" cy="297138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原数据集分类错误热力学图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F777DB4-EA54-750B-F18E-091997F00E10}"/>
              </a:ext>
            </a:extLst>
          </p:cNvPr>
          <p:cNvGrpSpPr/>
          <p:nvPr/>
        </p:nvGrpSpPr>
        <p:grpSpPr>
          <a:xfrm>
            <a:off x="6594754" y="3525553"/>
            <a:ext cx="4169294" cy="3004209"/>
            <a:chOff x="695400" y="3522105"/>
            <a:chExt cx="4169294" cy="3004209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1369D8C-A818-3542-06AD-FB14D873D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100383" y="3522105"/>
              <a:ext cx="3764311" cy="3004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0CC4689-7B3F-8C99-BA39-20BD960CFB5A}"/>
                </a:ext>
              </a:extLst>
            </p:cNvPr>
            <p:cNvSpPr/>
            <p:nvPr/>
          </p:nvSpPr>
          <p:spPr>
            <a:xfrm>
              <a:off x="695400" y="3538520"/>
              <a:ext cx="576064" cy="297138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测试数据分类错误热力学图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69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DB76C-0B9F-2538-D143-7098C3973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A41AAD9-268F-00DF-105A-8340CF95952D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ADFFB8-9F1E-5587-B4BF-EFF229A189D4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7EE2491-DA5E-00BC-B8C7-46AD42375930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D15B2E6-E1B1-CC23-7C12-CC5C678762D7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FBB26473-8617-613E-AE33-F42EA8FCF9F2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winner_CNN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50F1466-0A37-538F-4E26-9EFD9F85FE67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54E8B08-C642-1F20-531B-C121AEA06B56}"/>
              </a:ext>
            </a:extLst>
          </p:cNvPr>
          <p:cNvGrpSpPr/>
          <p:nvPr/>
        </p:nvGrpSpPr>
        <p:grpSpPr>
          <a:xfrm>
            <a:off x="4583832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D61709C-A384-7A29-42F0-7E0EAAE948F0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F754549-09EB-E1F2-AED6-B73BD3DCE97C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433988E-EFAA-A152-A7ED-1B8808BFE5D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6" name="任意多边形 4">
            <a:extLst>
              <a:ext uri="{FF2B5EF4-FFF2-40B4-BE49-F238E27FC236}">
                <a16:creationId xmlns:a16="http://schemas.microsoft.com/office/drawing/2014/main" id="{60BEEE25-D6C7-8075-C2FA-7CC1F3790A38}"/>
              </a:ext>
            </a:extLst>
          </p:cNvPr>
          <p:cNvSpPr/>
          <p:nvPr/>
        </p:nvSpPr>
        <p:spPr>
          <a:xfrm>
            <a:off x="-520352" y="4425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734525-9167-31C1-A52F-F44D97FF9129}"/>
              </a:ext>
            </a:extLst>
          </p:cNvPr>
          <p:cNvSpPr txBox="1"/>
          <p:nvPr/>
        </p:nvSpPr>
        <p:spPr>
          <a:xfrm>
            <a:off x="3185319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A7EF2C2-951F-645B-4A91-9B9B78D2FD25}"/>
              </a:ext>
            </a:extLst>
          </p:cNvPr>
          <p:cNvSpPr txBox="1"/>
          <p:nvPr/>
        </p:nvSpPr>
        <p:spPr>
          <a:xfrm>
            <a:off x="4363721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AEB658-B5A4-143F-C3C7-B0789CC4C3EF}"/>
              </a:ext>
            </a:extLst>
          </p:cNvPr>
          <p:cNvSpPr txBox="1"/>
          <p:nvPr/>
        </p:nvSpPr>
        <p:spPr>
          <a:xfrm>
            <a:off x="5542123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180A51-21FE-9632-740A-2B8F50062365}"/>
              </a:ext>
            </a:extLst>
          </p:cNvPr>
          <p:cNvSpPr txBox="1"/>
          <p:nvPr/>
        </p:nvSpPr>
        <p:spPr>
          <a:xfrm>
            <a:off x="6720524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23" name="标题 22">
            <a:extLst>
              <a:ext uri="{FF2B5EF4-FFF2-40B4-BE49-F238E27FC236}">
                <a16:creationId xmlns:a16="http://schemas.microsoft.com/office/drawing/2014/main" id="{2B6E6975-7F55-0BE5-4ABE-6F3B732AB51E}"/>
              </a:ext>
            </a:extLst>
          </p:cNvPr>
          <p:cNvSpPr>
            <a:spLocks noGrp="1"/>
          </p:cNvSpPr>
          <p:nvPr/>
        </p:nvSpPr>
        <p:spPr>
          <a:xfrm>
            <a:off x="239395" y="4305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double_model</a:t>
            </a:r>
            <a:endParaRPr 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FB6EF31-D482-2F77-BA8C-FBD0DC4969D5}"/>
              </a:ext>
            </a:extLst>
          </p:cNvPr>
          <p:cNvGrpSpPr/>
          <p:nvPr/>
        </p:nvGrpSpPr>
        <p:grpSpPr>
          <a:xfrm>
            <a:off x="5888360" y="436880"/>
            <a:ext cx="1080120" cy="596900"/>
            <a:chOff x="2265680" y="284480"/>
            <a:chExt cx="946150" cy="5969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2558E27-A5FC-3108-6A68-3B2525FF449F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D543F34-005C-8176-1F40-4533FBC80F79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003F56F5-A3D2-56CA-06B6-A787636B7A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06917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D15D83-3669-179E-8E38-D7AD6634979D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kern="100" dirty="0">
                <a:solidFill>
                  <a:srgbClr val="72AA4C"/>
                </a:solidFill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  <a:sym typeface="+mn-ea"/>
              </a:rPr>
              <a:t>各模型对比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58F922-E2E5-EDE2-1B0E-47B39D2BA6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41031" y="1772816"/>
            <a:ext cx="7468473" cy="4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6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45A6A-ECB7-FE50-8E87-4FC61EB21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3FECD3-E351-2944-27BB-CD85955871A1}"/>
              </a:ext>
            </a:extLst>
          </p:cNvPr>
          <p:cNvSpPr/>
          <p:nvPr/>
        </p:nvSpPr>
        <p:spPr>
          <a:xfrm>
            <a:off x="9240462" y="0"/>
            <a:ext cx="3291839" cy="6885384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7CEBCEE-27AF-A063-4973-CC3B2783B14B}"/>
              </a:ext>
            </a:extLst>
          </p:cNvPr>
          <p:cNvGrpSpPr/>
          <p:nvPr/>
        </p:nvGrpSpPr>
        <p:grpSpPr>
          <a:xfrm>
            <a:off x="-116205" y="2434360"/>
            <a:ext cx="3291840" cy="1633795"/>
            <a:chOff x="-116205" y="2369279"/>
            <a:chExt cx="3291840" cy="16337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74C6E88-E88C-9570-9EF3-4AB75D856777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05E689-07DF-13C5-1467-EE216824EAFF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问题背景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E6227BA-43F2-3E68-79CB-4ACC80E16A78}"/>
              </a:ext>
            </a:extLst>
          </p:cNvPr>
          <p:cNvGrpSpPr/>
          <p:nvPr/>
        </p:nvGrpSpPr>
        <p:grpSpPr>
          <a:xfrm>
            <a:off x="2086667" y="2434360"/>
            <a:ext cx="3291840" cy="1633795"/>
            <a:chOff x="-116205" y="2369279"/>
            <a:chExt cx="3291840" cy="163379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2A4F712-151C-43F1-75AD-8ACEFC2F2903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EC2566F-FBF1-C3E4-04E0-E904E147BB71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手牌回归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6FB0431-E184-ED83-EB77-4762BCFF2871}"/>
              </a:ext>
            </a:extLst>
          </p:cNvPr>
          <p:cNvGrpSpPr/>
          <p:nvPr/>
        </p:nvGrpSpPr>
        <p:grpSpPr>
          <a:xfrm>
            <a:off x="4289539" y="2434360"/>
            <a:ext cx="3291840" cy="1633795"/>
            <a:chOff x="-116205" y="2369279"/>
            <a:chExt cx="3291840" cy="163379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9C8DAF0-CAF4-BD86-D01B-65879134F7BE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0C2914D-53F9-DD6B-3131-5E43FF16E417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胜负回归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EFA928F-F939-F41D-682C-863594759B97}"/>
              </a:ext>
            </a:extLst>
          </p:cNvPr>
          <p:cNvGrpSpPr/>
          <p:nvPr/>
        </p:nvGrpSpPr>
        <p:grpSpPr>
          <a:xfrm>
            <a:off x="6492411" y="2434360"/>
            <a:ext cx="3291840" cy="1633795"/>
            <a:chOff x="-116205" y="2369279"/>
            <a:chExt cx="3291840" cy="163379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D240C4C-2FA2-9A84-A753-E252F05C9DE7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E662F0B-D9C3-8295-9ABF-6D8A1F15AEA7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两阶段模型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F0C8B24-EC07-135A-853F-E9AC135D83B8}"/>
              </a:ext>
            </a:extLst>
          </p:cNvPr>
          <p:cNvGrpSpPr/>
          <p:nvPr/>
        </p:nvGrpSpPr>
        <p:grpSpPr>
          <a:xfrm>
            <a:off x="8695282" y="2434360"/>
            <a:ext cx="3291840" cy="1633795"/>
            <a:chOff x="-116205" y="2369279"/>
            <a:chExt cx="3291840" cy="163379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FCF337F-B783-A3F4-351C-79C4DAE9A781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1F4FB34-9499-B410-FF90-93930144EA12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52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EF3BB-5804-BE43-1D8A-7095D4553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EEE656A-8B72-CD25-BF28-D25A3763C588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E9FD5B-3FD4-E79E-51C8-28E62EFAC4C9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58844BC-1B21-9284-D5AF-490658EF118B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7B636E8-C750-BD0B-3D54-3D4E0EDC31EE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681788C1-705E-DACF-47E9-7B0E23A168F7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winner_CNN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D79E8E8-1954-36D8-B322-A97CA192B8B7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5836AE-CDB7-17D0-711E-9AA0E478466E}"/>
              </a:ext>
            </a:extLst>
          </p:cNvPr>
          <p:cNvGrpSpPr/>
          <p:nvPr/>
        </p:nvGrpSpPr>
        <p:grpSpPr>
          <a:xfrm>
            <a:off x="4583832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65B3C36-AB09-E17C-32BD-07B1309F5C33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8C5AC48-957D-0118-FFE3-9562ECAE30D6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B6BE37F-F173-2FF8-6533-FFB947EE270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6" name="任意多边形 4">
            <a:extLst>
              <a:ext uri="{FF2B5EF4-FFF2-40B4-BE49-F238E27FC236}">
                <a16:creationId xmlns:a16="http://schemas.microsoft.com/office/drawing/2014/main" id="{645B26EC-B5E9-2C10-21BD-00C813D48546}"/>
              </a:ext>
            </a:extLst>
          </p:cNvPr>
          <p:cNvSpPr/>
          <p:nvPr/>
        </p:nvSpPr>
        <p:spPr>
          <a:xfrm>
            <a:off x="-520352" y="4425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5A9890-C063-3741-1DF1-12B0E0C78D02}"/>
              </a:ext>
            </a:extLst>
          </p:cNvPr>
          <p:cNvSpPr txBox="1"/>
          <p:nvPr/>
        </p:nvSpPr>
        <p:spPr>
          <a:xfrm>
            <a:off x="3185319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9131040-6579-8496-451F-EB50E3DB866C}"/>
              </a:ext>
            </a:extLst>
          </p:cNvPr>
          <p:cNvSpPr txBox="1"/>
          <p:nvPr/>
        </p:nvSpPr>
        <p:spPr>
          <a:xfrm>
            <a:off x="4363721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FC1ED5-F114-BF3B-BC41-8859CF9F61F6}"/>
              </a:ext>
            </a:extLst>
          </p:cNvPr>
          <p:cNvSpPr txBox="1"/>
          <p:nvPr/>
        </p:nvSpPr>
        <p:spPr>
          <a:xfrm>
            <a:off x="5542123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C08D461-4A48-BDDC-03AD-C9D232C14889}"/>
              </a:ext>
            </a:extLst>
          </p:cNvPr>
          <p:cNvSpPr txBox="1"/>
          <p:nvPr/>
        </p:nvSpPr>
        <p:spPr>
          <a:xfrm>
            <a:off x="6720524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23" name="标题 22">
            <a:extLst>
              <a:ext uri="{FF2B5EF4-FFF2-40B4-BE49-F238E27FC236}">
                <a16:creationId xmlns:a16="http://schemas.microsoft.com/office/drawing/2014/main" id="{10DBFDA2-6E57-B4D3-CF88-BDF2A8520E01}"/>
              </a:ext>
            </a:extLst>
          </p:cNvPr>
          <p:cNvSpPr>
            <a:spLocks noGrp="1"/>
          </p:cNvSpPr>
          <p:nvPr/>
        </p:nvSpPr>
        <p:spPr>
          <a:xfrm>
            <a:off x="239395" y="4305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double_model</a:t>
            </a:r>
            <a:endParaRPr 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2ACFBF3-91E9-5711-CFCF-64D0B54E3C63}"/>
              </a:ext>
            </a:extLst>
          </p:cNvPr>
          <p:cNvGrpSpPr/>
          <p:nvPr/>
        </p:nvGrpSpPr>
        <p:grpSpPr>
          <a:xfrm>
            <a:off x="7032104" y="436880"/>
            <a:ext cx="1080120" cy="596900"/>
            <a:chOff x="2265680" y="284480"/>
            <a:chExt cx="946150" cy="5969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1FB8C6B-4C52-138A-D24B-AAFBF56C61CA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289EFF4-34A4-8D90-CFBD-6C398747D740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546934AC-9B91-83D5-83F2-04EFB4B3DD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06917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E6324B-E7BD-0785-DE6C-EB4618F7504E}"/>
              </a:ext>
            </a:extLst>
          </p:cNvPr>
          <p:cNvSpPr txBox="1"/>
          <p:nvPr/>
        </p:nvSpPr>
        <p:spPr>
          <a:xfrm>
            <a:off x="2738754" y="1340768"/>
            <a:ext cx="6932378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rgbClr val="72AA4C"/>
                </a:solidFill>
                <a:uLnTx/>
                <a:uFillTx/>
                <a:latin typeface="FZZJ-XHLTJW" panose="02000500000000000000" pitchFamily="2" charset="-122"/>
                <a:ea typeface="FZZJ-XHLTJW" panose="02000500000000000000" pitchFamily="2" charset="-122"/>
                <a:sym typeface="+mn-ea"/>
              </a:rPr>
              <a:t>总结发现</a:t>
            </a:r>
            <a:endParaRPr lang="zh-CN" altLang="en-US" sz="2800" b="1" noProof="0" dirty="0">
              <a:ln>
                <a:noFill/>
              </a:ln>
              <a:solidFill>
                <a:srgbClr val="72AA4C"/>
              </a:solidFill>
              <a:uLnTx/>
              <a:uFillTx/>
              <a:latin typeface="FZZJ-XHLTJW" panose="02000500000000000000" pitchFamily="2" charset="-122"/>
              <a:ea typeface="FZZJ-XHLTJW" panose="02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ED1CA2-6651-EA29-0B51-367C68C3740A}"/>
              </a:ext>
            </a:extLst>
          </p:cNvPr>
          <p:cNvSpPr txBox="1"/>
          <p:nvPr/>
        </p:nvSpPr>
        <p:spPr>
          <a:xfrm>
            <a:off x="1415480" y="1844824"/>
            <a:ext cx="98650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zh-CN" altLang="en-US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为什么不用多层卷积？</a:t>
            </a:r>
            <a:endParaRPr lang="en-US" altLang="zh-CN" sz="2000" kern="100" dirty="0">
              <a:solidFill>
                <a:srgbClr val="70AD47"/>
              </a:solidFill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endParaRPr lang="en-US" altLang="zh-CN" sz="500" kern="100" dirty="0">
              <a:solidFill>
                <a:srgbClr val="70AD47"/>
              </a:solidFill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多加一个卷积层和池化层会显著增加模型训练和预测时间，结构也会变得更复杂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根据超参数寻优后的结果</a:t>
            </a:r>
            <a:r>
              <a:rPr lang="en-US" altLang="zh-CN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为什么每个模型都出现了大卷积核（</a:t>
            </a:r>
            <a:r>
              <a:rPr lang="en-US" altLang="zh-CN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size&gt;5</a:t>
            </a:r>
            <a:r>
              <a:rPr lang="zh-CN" altLang="en-US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?</a:t>
            </a:r>
          </a:p>
          <a:p>
            <a:pPr algn="just"/>
            <a:endParaRPr lang="en-US" altLang="zh-CN" sz="500" kern="100" dirty="0">
              <a:solidFill>
                <a:srgbClr val="70AD47"/>
              </a:solidFill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考虑到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&gt;5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的卷积核可以一步提取顺子信息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3. CNN</a:t>
            </a:r>
            <a:r>
              <a:rPr lang="zh-CN" altLang="en-US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对比其他模型的优势在哪</a:t>
            </a:r>
            <a:r>
              <a:rPr lang="en-US" altLang="zh-CN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?</a:t>
            </a:r>
            <a:r>
              <a:rPr lang="zh-CN" altLang="en-US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为什么拟合效果比其他模型好</a:t>
            </a:r>
            <a:r>
              <a:rPr lang="en-US" altLang="zh-CN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?</a:t>
            </a:r>
          </a:p>
          <a:p>
            <a:pPr algn="just"/>
            <a:endParaRPr lang="en-US" altLang="zh-CN" sz="500" kern="100" dirty="0">
              <a:solidFill>
                <a:srgbClr val="70AD47"/>
              </a:solidFill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主要在数据编码方面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牌组信息转换成二进制图像数据非常直观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而其他模型只能依靠离散值输入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会缺少手牌之间的数字花色的关联信息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4. CNN</a:t>
            </a:r>
            <a:r>
              <a:rPr lang="zh-CN" altLang="en-US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架构是否过于复杂</a:t>
            </a:r>
            <a:r>
              <a:rPr lang="en-US" altLang="zh-CN" sz="2000" kern="100" dirty="0">
                <a:solidFill>
                  <a:srgbClr val="70AD47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?</a:t>
            </a:r>
          </a:p>
          <a:p>
            <a:pPr algn="just"/>
            <a:endParaRPr lang="en-US" altLang="zh-CN" sz="500" kern="100" dirty="0">
              <a:solidFill>
                <a:srgbClr val="70AD47"/>
              </a:solidFill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未来考虑尝试更为简单的多层感知机模型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(MLP)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来做此任务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是否能在预测准确率不变的情况下进一步降低耗时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64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1BD3-BFDE-D29E-43C8-A0351A39E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664C670-8F56-BE86-E607-B27C29A692AA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2CBA73-B1CC-9263-892B-F9B9909DAF7E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955DCF2-7C60-B618-4C7A-A51B3AEB8BDC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CE4A810-8CD6-A154-909C-4CB0729FEEEA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54D8E3BC-A0C1-3B5D-1C19-8351A40BAA91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winner_CNN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6A0E17-90A4-DA59-6DD0-679109033226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2D71E5C-09F9-1C3F-ACF2-E0D8A4EB40CD}"/>
              </a:ext>
            </a:extLst>
          </p:cNvPr>
          <p:cNvGrpSpPr/>
          <p:nvPr/>
        </p:nvGrpSpPr>
        <p:grpSpPr>
          <a:xfrm>
            <a:off x="4583832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2729BBF-27B2-9BF6-9BFC-B217AA9978CA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2B08947-CA5E-8167-C20D-783CDD865683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240B4DA-C90E-2D80-B21B-EF9CF562CE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6" name="任意多边形 4">
            <a:extLst>
              <a:ext uri="{FF2B5EF4-FFF2-40B4-BE49-F238E27FC236}">
                <a16:creationId xmlns:a16="http://schemas.microsoft.com/office/drawing/2014/main" id="{3B28394D-2E41-34BB-BF78-B702EE272982}"/>
              </a:ext>
            </a:extLst>
          </p:cNvPr>
          <p:cNvSpPr/>
          <p:nvPr/>
        </p:nvSpPr>
        <p:spPr>
          <a:xfrm>
            <a:off x="-520352" y="4425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1558A5-1ABD-A3CA-110D-27D4650E599C}"/>
              </a:ext>
            </a:extLst>
          </p:cNvPr>
          <p:cNvSpPr txBox="1"/>
          <p:nvPr/>
        </p:nvSpPr>
        <p:spPr>
          <a:xfrm>
            <a:off x="3185319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0C08AF9-E04C-1618-3FBD-744C5498A36D}"/>
              </a:ext>
            </a:extLst>
          </p:cNvPr>
          <p:cNvSpPr txBox="1"/>
          <p:nvPr/>
        </p:nvSpPr>
        <p:spPr>
          <a:xfrm>
            <a:off x="4363721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C925B45-1B07-FD82-D12E-464BE74F0DC0}"/>
              </a:ext>
            </a:extLst>
          </p:cNvPr>
          <p:cNvSpPr txBox="1"/>
          <p:nvPr/>
        </p:nvSpPr>
        <p:spPr>
          <a:xfrm>
            <a:off x="5542123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789ED13-A22F-082F-6E48-3219A642BED8}"/>
              </a:ext>
            </a:extLst>
          </p:cNvPr>
          <p:cNvSpPr txBox="1"/>
          <p:nvPr/>
        </p:nvSpPr>
        <p:spPr>
          <a:xfrm>
            <a:off x="6720524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23" name="标题 22">
            <a:extLst>
              <a:ext uri="{FF2B5EF4-FFF2-40B4-BE49-F238E27FC236}">
                <a16:creationId xmlns:a16="http://schemas.microsoft.com/office/drawing/2014/main" id="{FB6A216D-352F-9A26-7F9D-A8ACE3A211A4}"/>
              </a:ext>
            </a:extLst>
          </p:cNvPr>
          <p:cNvSpPr>
            <a:spLocks noGrp="1"/>
          </p:cNvSpPr>
          <p:nvPr/>
        </p:nvSpPr>
        <p:spPr>
          <a:xfrm>
            <a:off x="239395" y="4305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double_model</a:t>
            </a:r>
            <a:endParaRPr 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4C1151E-A501-EDC9-1FC9-83C899986876}"/>
              </a:ext>
            </a:extLst>
          </p:cNvPr>
          <p:cNvGrpSpPr/>
          <p:nvPr/>
        </p:nvGrpSpPr>
        <p:grpSpPr>
          <a:xfrm>
            <a:off x="7032104" y="436880"/>
            <a:ext cx="1080120" cy="596900"/>
            <a:chOff x="2265680" y="284480"/>
            <a:chExt cx="946150" cy="5969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4B9BCE4-9B4D-D535-A894-7DB998F98688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741C998-59FA-F2F2-9808-95A3EEAB0E74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D18BB9A-11D6-62D2-5C27-4E8B51BD379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06917" y="5286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1C6FAE-BDD1-00FA-C29F-96147E0032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512" r="11539"/>
          <a:stretch>
            <a:fillRect/>
          </a:stretch>
        </p:blipFill>
        <p:spPr>
          <a:xfrm>
            <a:off x="10560496" y="4437112"/>
            <a:ext cx="1463675" cy="1587500"/>
          </a:xfrm>
          <a:prstGeom prst="snip1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5CE647-8E2A-2C86-4863-6211A0A1F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983" r="2059"/>
          <a:stretch>
            <a:fillRect/>
          </a:stretch>
        </p:blipFill>
        <p:spPr>
          <a:xfrm>
            <a:off x="142760" y="1240790"/>
            <a:ext cx="1380490" cy="1557020"/>
          </a:xfrm>
          <a:prstGeom prst="snip1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0F7D76C-F1AF-31B8-7048-3EB532BD121F}"/>
              </a:ext>
            </a:extLst>
          </p:cNvPr>
          <p:cNvGrpSpPr/>
          <p:nvPr/>
        </p:nvGrpSpPr>
        <p:grpSpPr>
          <a:xfrm>
            <a:off x="2098063" y="1466285"/>
            <a:ext cx="7995875" cy="3925431"/>
            <a:chOff x="2205990" y="1250950"/>
            <a:chExt cx="7995875" cy="392543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A930B3-9736-9A51-E76F-92AFC8B02AC4}"/>
                </a:ext>
              </a:extLst>
            </p:cNvPr>
            <p:cNvSpPr txBox="1"/>
            <p:nvPr/>
          </p:nvSpPr>
          <p:spPr>
            <a:xfrm>
              <a:off x="2738754" y="1340768"/>
              <a:ext cx="6932378" cy="363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30000"/>
                </a:lnSpc>
              </a:pPr>
              <a:r>
                <a:rPr lang="zh-CN" altLang="en-US" sz="2800" b="1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sym typeface="+mn-ea"/>
                </a:rPr>
                <a:t>未来展望</a:t>
              </a:r>
              <a:endParaRPr lang="en-US" altLang="zh-CN" sz="2800" b="1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sym typeface="+mn-ea"/>
              </a:endParaRPr>
            </a:p>
            <a:p>
              <a:pPr algn="ctr" fontAlgn="auto">
                <a:lnSpc>
                  <a:spcPct val="130000"/>
                </a:lnSpc>
              </a:pPr>
              <a:endParaRPr lang="zh-CN" altLang="en-US" sz="1000" b="1" noProof="0" dirty="0">
                <a:ln>
                  <a:noFill/>
                </a:ln>
                <a:solidFill>
                  <a:srgbClr val="72AA4C"/>
                </a:solidFill>
                <a:uLnTx/>
                <a:uFillTx/>
                <a:latin typeface="FZZJ-XHLTJW" panose="02000500000000000000" pitchFamily="2" charset="-122"/>
                <a:ea typeface="FZZJ-XHLTJW" panose="02000500000000000000" pitchFamily="2" charset="-122"/>
              </a:endParaRPr>
            </a:p>
            <a:p>
              <a:pPr lvl="0" algn="just"/>
              <a:r>
                <a:rPr lang="en-US" altLang="zh-CN" sz="2000" kern="100" dirty="0">
                  <a:effectLst/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        </a:t>
              </a:r>
            </a:p>
            <a:p>
              <a:pPr lvl="0" algn="just"/>
              <a:r>
                <a:rPr lang="zh-CN" altLang="en-US" sz="2000" kern="100" dirty="0"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        通过机器学习模型，我们取得了时间上的优势，</a:t>
              </a:r>
              <a:r>
                <a:rPr lang="zh-CN" altLang="en-US" sz="2000" kern="100" dirty="0">
                  <a:solidFill>
                    <a:srgbClr val="70AD47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减少了蒙特卡洛模拟的计算瓶颈</a:t>
              </a:r>
              <a:r>
                <a:rPr lang="zh-CN" altLang="en-US" sz="2000" kern="100" dirty="0"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，能更快速地捕捉游戏各阶段中的手牌胜率估计。</a:t>
              </a:r>
            </a:p>
            <a:p>
              <a:pPr lvl="0" algn="just"/>
              <a:r>
                <a:rPr lang="zh-CN" altLang="en-US" sz="2000" kern="100" dirty="0"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       未来，我们拟采用</a:t>
              </a:r>
              <a:r>
                <a:rPr lang="en-US" altLang="zh-CN" sz="2000" kern="100" dirty="0">
                  <a:solidFill>
                    <a:srgbClr val="70AD47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PPO</a:t>
              </a:r>
              <a:r>
                <a:rPr lang="zh-CN" altLang="en-US" sz="2000" kern="100" dirty="0">
                  <a:solidFill>
                    <a:srgbClr val="70AD47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kern="100" dirty="0">
                  <a:solidFill>
                    <a:srgbClr val="70AD47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Proximal Policy Optimization</a:t>
              </a:r>
              <a:r>
                <a:rPr lang="zh-CN" altLang="en-US" sz="2000" kern="100" dirty="0">
                  <a:solidFill>
                    <a:srgbClr val="70AD47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）</a:t>
              </a:r>
              <a:r>
                <a:rPr lang="zh-CN" altLang="en-US" sz="2000" kern="100" dirty="0"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算法来训练了一个扑克决策智能体。通过自我对抗训练，该智能体能够在不断的博弈过程中优化策略，并根据仿真得到的手牌胜率、对手行为和底池情况动态调整决策。</a:t>
              </a:r>
            </a:p>
            <a:p>
              <a:pPr fontAlgn="auto">
                <a:lnSpc>
                  <a:spcPct val="130000"/>
                </a:lnSpc>
              </a:pPr>
              <a:endParaRPr lang="zh-CN" altLang="en-US" noProof="0" dirty="0">
                <a:ln>
                  <a:noFill/>
                </a:ln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2FD4C46-2799-28B6-BDA4-D0D32C537B9A}"/>
                </a:ext>
              </a:extLst>
            </p:cNvPr>
            <p:cNvGrpSpPr/>
            <p:nvPr/>
          </p:nvGrpSpPr>
          <p:grpSpPr>
            <a:xfrm>
              <a:off x="2205990" y="1250950"/>
              <a:ext cx="866775" cy="875665"/>
              <a:chOff x="592321" y="758757"/>
              <a:chExt cx="866828" cy="875491"/>
            </a:xfrm>
            <a:solidFill>
              <a:srgbClr val="72AA4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4272F71-74A7-E250-E6A0-5704FDB6927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593387" y="758757"/>
                <a:ext cx="865762" cy="1070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529FA26-43E3-663E-3C74-0796819C784D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5400000">
                <a:off x="212943" y="1147864"/>
                <a:ext cx="865762" cy="1070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8FC6C76A-0F7D-656F-2DDD-C595176F3C80}"/>
                </a:ext>
              </a:extLst>
            </p:cNvPr>
            <p:cNvGrpSpPr/>
            <p:nvPr/>
          </p:nvGrpSpPr>
          <p:grpSpPr>
            <a:xfrm rot="10800000">
              <a:off x="9336360" y="4293096"/>
              <a:ext cx="865505" cy="883285"/>
              <a:chOff x="1550332" y="-168559"/>
              <a:chExt cx="865762" cy="883340"/>
            </a:xfrm>
            <a:solidFill>
              <a:srgbClr val="72AA4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EE37F00-59BC-C187-480C-D7C179B7959A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550332" y="-168559"/>
                <a:ext cx="865762" cy="1070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574A9BA-22F6-DC9F-0882-F9B0B820D334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5400000">
                <a:off x="1171158" y="228398"/>
                <a:ext cx="865762" cy="1070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686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AD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F7BFDE-B49B-E539-C1CC-AB18F48980C1}"/>
              </a:ext>
            </a:extLst>
          </p:cNvPr>
          <p:cNvGrpSpPr/>
          <p:nvPr/>
        </p:nvGrpSpPr>
        <p:grpSpPr>
          <a:xfrm>
            <a:off x="-116205" y="2434360"/>
            <a:ext cx="3291840" cy="1633795"/>
            <a:chOff x="-116205" y="2369279"/>
            <a:chExt cx="3291840" cy="1633795"/>
          </a:xfrm>
        </p:grpSpPr>
        <p:sp>
          <p:nvSpPr>
            <p:cNvPr id="11" name="文本框 10"/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问题背景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676" y="186216"/>
            <a:ext cx="3067621" cy="10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92896" y="1292348"/>
            <a:ext cx="259318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99" y="533764"/>
            <a:ext cx="2458720" cy="65087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4C9504E-CB57-BC97-119E-F43A22BEAA07}"/>
              </a:ext>
            </a:extLst>
          </p:cNvPr>
          <p:cNvGrpSpPr/>
          <p:nvPr/>
        </p:nvGrpSpPr>
        <p:grpSpPr>
          <a:xfrm>
            <a:off x="2086667" y="2434360"/>
            <a:ext cx="3291840" cy="1633795"/>
            <a:chOff x="-116205" y="2369279"/>
            <a:chExt cx="3291840" cy="163379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943CD74-4FB5-CDC0-1CD2-EA3C92477AA7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DF3E03D-159F-F214-B5C6-2AA26048E267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手牌回归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A3D2372-B491-4618-D7FA-EAFD737998A1}"/>
              </a:ext>
            </a:extLst>
          </p:cNvPr>
          <p:cNvGrpSpPr/>
          <p:nvPr/>
        </p:nvGrpSpPr>
        <p:grpSpPr>
          <a:xfrm>
            <a:off x="4289539" y="2434360"/>
            <a:ext cx="3291840" cy="1633795"/>
            <a:chOff x="-116205" y="2369279"/>
            <a:chExt cx="3291840" cy="163379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CDFF41C-B5A7-5904-EDA6-3F5A0706AA94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0207826-57E5-4790-79E4-4B625AAE5C15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胜负回归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9D63E3E-5F5D-DFEE-2958-4B79B91DDA12}"/>
              </a:ext>
            </a:extLst>
          </p:cNvPr>
          <p:cNvGrpSpPr/>
          <p:nvPr/>
        </p:nvGrpSpPr>
        <p:grpSpPr>
          <a:xfrm>
            <a:off x="6492411" y="2434360"/>
            <a:ext cx="3291840" cy="1633795"/>
            <a:chOff x="-116205" y="2369279"/>
            <a:chExt cx="3291840" cy="163379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D01769E-0F89-431F-63BF-651E1FEA21A3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13B640E-3919-16A1-F245-BE8050F9380C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两阶段模型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ADE69B5-C6F6-715C-323A-1649B3571A35}"/>
              </a:ext>
            </a:extLst>
          </p:cNvPr>
          <p:cNvGrpSpPr/>
          <p:nvPr/>
        </p:nvGrpSpPr>
        <p:grpSpPr>
          <a:xfrm>
            <a:off x="8695282" y="2434360"/>
            <a:ext cx="3291840" cy="1633795"/>
            <a:chOff x="-116205" y="2369279"/>
            <a:chExt cx="3291840" cy="163379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2F5088-39C5-BD90-5F70-7E23C9F44D95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A7BB48E-74DF-D3AD-5931-CC5F2EE22E1B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0FD95-0E3A-22BF-63ED-593639654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3CE7C14-7676-67F1-6A27-3FF84027BD24}"/>
              </a:ext>
            </a:extLst>
          </p:cNvPr>
          <p:cNvSpPr/>
          <p:nvPr/>
        </p:nvSpPr>
        <p:spPr>
          <a:xfrm>
            <a:off x="0" y="0"/>
            <a:ext cx="2664296" cy="68580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B923557-E445-FC84-5733-923B2618166B}"/>
              </a:ext>
            </a:extLst>
          </p:cNvPr>
          <p:cNvGrpSpPr/>
          <p:nvPr/>
        </p:nvGrpSpPr>
        <p:grpSpPr>
          <a:xfrm>
            <a:off x="-116205" y="2434360"/>
            <a:ext cx="3291840" cy="1633795"/>
            <a:chOff x="-116205" y="2369279"/>
            <a:chExt cx="3291840" cy="16337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E9F241-3141-E382-2454-BBD40FA56E5E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046B8AC-DDED-76CC-EDC9-483C5A416CAC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问题背景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AE59381-F00D-3B76-3E2D-5F927B8D2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99" y="533764"/>
            <a:ext cx="2458720" cy="65087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F2AE1F4-779C-E9B9-C542-D2154F6A9BC9}"/>
              </a:ext>
            </a:extLst>
          </p:cNvPr>
          <p:cNvGrpSpPr/>
          <p:nvPr/>
        </p:nvGrpSpPr>
        <p:grpSpPr>
          <a:xfrm>
            <a:off x="2086667" y="2434360"/>
            <a:ext cx="3291840" cy="1633795"/>
            <a:chOff x="-116205" y="2369279"/>
            <a:chExt cx="3291840" cy="163379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803920E-C5A9-E6A2-F90C-B48ADA50B157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C7A2969-704E-35DC-B74B-AFC3F6F6D113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手牌回归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26ABFC-B2FC-7E47-9C97-6A553E8CF213}"/>
              </a:ext>
            </a:extLst>
          </p:cNvPr>
          <p:cNvGrpSpPr/>
          <p:nvPr/>
        </p:nvGrpSpPr>
        <p:grpSpPr>
          <a:xfrm>
            <a:off x="4289539" y="2434360"/>
            <a:ext cx="3291840" cy="1633795"/>
            <a:chOff x="-116205" y="2369279"/>
            <a:chExt cx="3291840" cy="163379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A27EFD6-2642-B169-7CB7-AB762EA58386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B4C8DB3-388C-7D72-AD40-482B8DA246B1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胜负回归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6F85520-7A81-18CA-3FD2-4E9949956E10}"/>
              </a:ext>
            </a:extLst>
          </p:cNvPr>
          <p:cNvGrpSpPr/>
          <p:nvPr/>
        </p:nvGrpSpPr>
        <p:grpSpPr>
          <a:xfrm>
            <a:off x="6492411" y="2434360"/>
            <a:ext cx="3291840" cy="1633795"/>
            <a:chOff x="-116205" y="2369279"/>
            <a:chExt cx="3291840" cy="163379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C54FBCA-2821-D5AE-7617-E323AFE4CDCA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793832D-9EBF-0105-A1A8-7CB677C73EFC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两阶段模型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BA1DAEA-8FE9-A4EE-6323-7D37919AB8B7}"/>
              </a:ext>
            </a:extLst>
          </p:cNvPr>
          <p:cNvGrpSpPr/>
          <p:nvPr/>
        </p:nvGrpSpPr>
        <p:grpSpPr>
          <a:xfrm>
            <a:off x="8695282" y="2434360"/>
            <a:ext cx="3291840" cy="1633795"/>
            <a:chOff x="-116205" y="2369279"/>
            <a:chExt cx="3291840" cy="163379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AC09630-4E83-7FC4-221D-B7C4D5D8FA21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DFACD16-A951-68B1-993B-39B506A0C27C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704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>
            <a:off x="4810760" y="3247390"/>
            <a:ext cx="1547495" cy="467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266700" algn="just">
              <a:lnSpc>
                <a:spcPts val="4160"/>
              </a:lnSpc>
              <a:spcAft>
                <a:spcPts val="600"/>
              </a:spcAft>
            </a:pPr>
            <a:endParaRPr lang="en-US" altLang="zh-CN" sz="1400" i="1" kern="100">
              <a:effectLst/>
              <a:latin typeface="Cambria Math" panose="02040503050406030204" pitchFamily="18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/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德州扑克规则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C31BB6-1475-2000-4942-B416D62BBC30}"/>
              </a:ext>
            </a:extLst>
          </p:cNvPr>
          <p:cNvGrpSpPr/>
          <p:nvPr/>
        </p:nvGrpSpPr>
        <p:grpSpPr>
          <a:xfrm>
            <a:off x="2265680" y="284480"/>
            <a:ext cx="946150" cy="596900"/>
            <a:chOff x="2265680" y="284480"/>
            <a:chExt cx="946150" cy="596900"/>
          </a:xfrm>
        </p:grpSpPr>
        <p:sp>
          <p:nvSpPr>
            <p:cNvPr id="32" name="矩形 31"/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9F026C-E528-EF62-9DE3-1A758A0109B6}"/>
              </a:ext>
            </a:extLst>
          </p:cNvPr>
          <p:cNvSpPr txBox="1"/>
          <p:nvPr/>
        </p:nvSpPr>
        <p:spPr>
          <a:xfrm>
            <a:off x="766498" y="1412776"/>
            <a:ext cx="51125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FZZJ-XHLTJW" panose="02000500000000000000" pitchFamily="2" charset="-122"/>
                <a:ea typeface="FZZJ-XHLTJW" panose="02000500000000000000" pitchFamily="2" charset="-122"/>
              </a:rPr>
              <a:t>         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德州扑克（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Texas </a:t>
            </a:r>
            <a:r>
              <a:rPr lang="en-US" altLang="zh-CN" sz="2000" dirty="0" err="1">
                <a:latin typeface="FZZJ-XHLTJW" panose="02000500000000000000" pitchFamily="2" charset="-122"/>
                <a:ea typeface="FZZJ-XHLTJW" panose="02000500000000000000" pitchFamily="2" charset="-122"/>
              </a:rPr>
              <a:t>Hold'em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）是一种非常流行的扑克牌游戏，广泛在赌场和私人聚会中进行。它结合了策略、心理战和概率计算，是一种技巧与运气相结合的游戏。</a:t>
            </a:r>
            <a:endParaRPr lang="en-US" altLang="zh-CN" sz="2000" dirty="0">
              <a:latin typeface="FZZJ-XHLTJW" panose="02000500000000000000" pitchFamily="2" charset="-122"/>
              <a:ea typeface="FZZJ-XHLTJW" panose="02000500000000000000" pitchFamily="2" charset="-122"/>
            </a:endParaRPr>
          </a:p>
          <a:p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        通常由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2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至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10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名玩家参与，每局游戏分为若干个阶段，每个阶段玩家根据自己的初始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2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张手牌和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5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张公共牌（分三次展开）进行下注、加注、弃牌等决策。</a:t>
            </a:r>
            <a:endParaRPr lang="en-US" altLang="zh-CN" sz="2000" dirty="0">
              <a:latin typeface="FZZJ-XHLTJW" panose="02000500000000000000" pitchFamily="2" charset="-122"/>
              <a:ea typeface="FZZJ-XHLTJW" panose="02000500000000000000" pitchFamily="2" charset="-122"/>
            </a:endParaRPr>
          </a:p>
          <a:p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        胜负判断：从各个玩家的 </a:t>
            </a:r>
            <a:r>
              <a:rPr lang="en-US" altLang="zh-CN" sz="2000" dirty="0">
                <a:solidFill>
                  <a:schemeClr val="accent1"/>
                </a:solidFill>
                <a:latin typeface="FZZJ-XHLTJW" panose="02000500000000000000" pitchFamily="2" charset="-122"/>
                <a:ea typeface="FZZJ-XHLTJW" panose="02000500000000000000" pitchFamily="2" charset="-122"/>
              </a:rPr>
              <a:t>7 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张牌（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2 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张手牌 </a:t>
            </a:r>
            <a:r>
              <a:rPr lang="en-US" altLang="zh-CN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+ 5 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张公共牌） 中选出最佳的 </a:t>
            </a:r>
            <a:r>
              <a:rPr lang="en-US" altLang="zh-CN" sz="2000" dirty="0">
                <a:solidFill>
                  <a:schemeClr val="accent1"/>
                </a:solidFill>
                <a:latin typeface="FZZJ-XHLTJW" panose="02000500000000000000" pitchFamily="2" charset="-122"/>
                <a:ea typeface="FZZJ-XHLTJW" panose="02000500000000000000" pitchFamily="2" charset="-122"/>
              </a:rPr>
              <a:t>5 </a:t>
            </a:r>
            <a:r>
              <a:rPr lang="zh-CN" altLang="en-US" sz="2000" dirty="0">
                <a:latin typeface="FZZJ-XHLTJW" panose="02000500000000000000" pitchFamily="2" charset="-122"/>
                <a:ea typeface="FZZJ-XHLTJW" panose="02000500000000000000" pitchFamily="2" charset="-122"/>
              </a:rPr>
              <a:t>张牌组合，然后比较各玩家的牌力大小</a:t>
            </a:r>
          </a:p>
          <a:p>
            <a:endParaRPr lang="zh-CN" altLang="en-US" sz="2000" dirty="0">
              <a:latin typeface="FZZJ-XHLTJW" panose="02000500000000000000" pitchFamily="2" charset="-122"/>
              <a:ea typeface="FZZJ-XHLTJW" panose="020005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90F5A6-0CD8-47B6-BC8F-B97D05736D7B}"/>
              </a:ext>
            </a:extLst>
          </p:cNvPr>
          <p:cNvSpPr/>
          <p:nvPr/>
        </p:nvSpPr>
        <p:spPr>
          <a:xfrm>
            <a:off x="549564" y="1146234"/>
            <a:ext cx="5546436" cy="5163085"/>
          </a:xfrm>
          <a:prstGeom prst="rect">
            <a:avLst/>
          </a:prstGeom>
          <a:noFill/>
          <a:ln w="31750">
            <a:solidFill>
              <a:srgbClr val="70AD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A4D7E80-C315-A320-43DF-89E406271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009729"/>
              </p:ext>
            </p:extLst>
          </p:nvPr>
        </p:nvGraphicFramePr>
        <p:xfrm>
          <a:off x="6596608" y="1314767"/>
          <a:ext cx="5118396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3894">
                  <a:extLst>
                    <a:ext uri="{9D8B030D-6E8A-4147-A177-3AD203B41FA5}">
                      <a16:colId xmlns:a16="http://schemas.microsoft.com/office/drawing/2014/main" val="3492088424"/>
                    </a:ext>
                  </a:extLst>
                </a:gridCol>
                <a:gridCol w="2504502">
                  <a:extLst>
                    <a:ext uri="{9D8B030D-6E8A-4147-A177-3AD203B41FA5}">
                      <a16:colId xmlns:a16="http://schemas.microsoft.com/office/drawing/2014/main" val="127717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皇家同花顺（</a:t>
                      </a:r>
                      <a:r>
                        <a:rPr lang="en-US" altLang="zh-CN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Royal Flush</a:t>
                      </a:r>
                      <a:r>
                        <a:rPr lang="zh-CN" altLang="en-US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）</a:t>
                      </a: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同一花色的</a:t>
                      </a:r>
                      <a:endParaRPr lang="en-US" altLang="zh-CN" sz="1600" b="0" kern="12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方正粗黑宋简体" panose="02000000000000000000" pitchFamily="2" charset="-122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600" b="1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A</a:t>
                      </a:r>
                      <a:r>
                        <a:rPr lang="zh-CN" altLang="zh-CN" sz="1600" b="1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600" b="1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K</a:t>
                      </a:r>
                      <a:r>
                        <a:rPr lang="zh-CN" altLang="zh-CN" sz="1600" b="1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600" b="1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Q</a:t>
                      </a:r>
                      <a:r>
                        <a:rPr lang="zh-CN" altLang="zh-CN" sz="1600" b="1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600" b="1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J</a:t>
                      </a:r>
                      <a:r>
                        <a:rPr lang="zh-CN" altLang="zh-CN" sz="1600" b="1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600" b="1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10</a:t>
                      </a:r>
                      <a:endParaRPr lang="zh-CN" altLang="en-US" sz="1600" b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同花顺（</a:t>
                      </a:r>
                      <a:r>
                        <a:rPr lang="en-US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Straight Flush</a:t>
                      </a:r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）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同一花色的五张顺子牌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42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四条（</a:t>
                      </a:r>
                      <a:r>
                        <a:rPr lang="en-US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Four of a Kind</a:t>
                      </a:r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）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四张相同点数的牌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3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葫芦（</a:t>
                      </a:r>
                      <a:r>
                        <a:rPr lang="en-US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Full House</a:t>
                      </a:r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）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三张相同点数的牌加一对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2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同花（</a:t>
                      </a:r>
                      <a:r>
                        <a:rPr lang="en-US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Flush</a:t>
                      </a:r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）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五张同一花色的牌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4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顺子（</a:t>
                      </a:r>
                      <a:r>
                        <a:rPr lang="en-US" altLang="zh-CN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Straight</a:t>
                      </a:r>
                      <a:r>
                        <a:rPr lang="zh-CN" altLang="en-US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）</a:t>
                      </a: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五张连续点数的牌，花色不必相同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52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三条（</a:t>
                      </a:r>
                      <a:r>
                        <a:rPr lang="en-US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Three of a Kind</a:t>
                      </a:r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）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三张相同点数的牌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01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两对（</a:t>
                      </a:r>
                      <a:r>
                        <a:rPr lang="en-US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Two Pair</a:t>
                      </a:r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）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两对不同点数的牌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7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一对（</a:t>
                      </a:r>
                      <a:r>
                        <a:rPr lang="en-US" altLang="zh-CN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One Pair</a:t>
                      </a:r>
                      <a:r>
                        <a:rPr lang="zh-CN" altLang="en-US" sz="1600" b="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方正粗黑宋简体" panose="02000000000000000000" pitchFamily="2" charset="-122"/>
                        </a:rPr>
                        <a:t>）</a:t>
                      </a: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两张相同点数的牌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76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高牌（</a:t>
                      </a:r>
                      <a:r>
                        <a:rPr lang="en-US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High Card</a:t>
                      </a:r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）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没有形成任何组合时，</a:t>
                      </a:r>
                      <a:endParaRPr lang="en-US" altLang="zh-CN" sz="1600" b="0" kern="12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方正粗黑宋简体" panose="02000000000000000000" pitchFamily="2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600" b="0" kern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方正粗黑宋简体" panose="02000000000000000000" pitchFamily="2" charset="-122"/>
                          <a:cs typeface="+mn-cs"/>
                        </a:rPr>
                        <a:t>比较单张最大的牌</a:t>
                      </a:r>
                      <a:endParaRPr lang="zh-CN" altLang="en-US" sz="1600" b="0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方正粗黑宋简体" panose="02000000000000000000" pitchFamily="2" charset="-122"/>
                      </a:endParaRPr>
                    </a:p>
                  </a:txBody>
                  <a:tcPr anchor="ctr">
                    <a:solidFill>
                      <a:srgbClr val="72A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363009"/>
                  </a:ext>
                </a:extLst>
              </a:tr>
            </a:tbl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4A69A7-7CCD-F055-3B8F-C297EAB19B7D}"/>
              </a:ext>
            </a:extLst>
          </p:cNvPr>
          <p:cNvGrpSpPr/>
          <p:nvPr/>
        </p:nvGrpSpPr>
        <p:grpSpPr>
          <a:xfrm>
            <a:off x="710206" y="4969550"/>
            <a:ext cx="5264476" cy="1160898"/>
            <a:chOff x="3531786" y="3715560"/>
            <a:chExt cx="9041932" cy="1956753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39561C4A-2968-B2CF-8A89-E2DF90604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1786" y="3715560"/>
              <a:ext cx="3130250" cy="1956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E1CB5BAA-F956-79D8-EC2C-C5C99216E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2036" y="3715561"/>
              <a:ext cx="2932900" cy="1956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F3604AAA-D7FE-A9E6-DD3A-12D8A881D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936" y="3715560"/>
              <a:ext cx="2978782" cy="1956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053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6A67D-47F6-ABF4-7AA3-848EEE594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1DB5098B-5F7D-3DDA-D9F8-11548AA6B1C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10760" y="3247390"/>
            <a:ext cx="1547495" cy="467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266700" algn="just">
              <a:lnSpc>
                <a:spcPts val="4160"/>
              </a:lnSpc>
              <a:spcAft>
                <a:spcPts val="600"/>
              </a:spcAft>
            </a:pPr>
            <a:endParaRPr lang="en-US" altLang="zh-CN" sz="1400" i="1" kern="100">
              <a:effectLst/>
              <a:latin typeface="Cambria Math" panose="02040503050406030204" pitchFamily="18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6B1AA61-EC50-0E1A-5C33-AB88500BB8CB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6442D3-FDDC-6A84-A9F3-95EEE60E6EFD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8304FC-241E-AA02-60C5-26C58E37C555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8CC5A16-84B1-30DE-1FD2-321ACD913694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4A92E8-A99D-8471-9A8C-BFDF543C5B3B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6EB4AD8D-C8DC-2D4B-2E41-107534496501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问题来源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4F4A09-98C6-A210-7ECD-796F6A82CAD1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DA2A0F1-18FB-3AEA-7DDC-B918244084B7}"/>
              </a:ext>
            </a:extLst>
          </p:cNvPr>
          <p:cNvGrpSpPr/>
          <p:nvPr/>
        </p:nvGrpSpPr>
        <p:grpSpPr>
          <a:xfrm>
            <a:off x="2265680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713D0-9F1F-0E7E-A55E-31F2EBA5BC25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2743929-445B-022E-B141-40A2753A0ACA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1305711-353C-24BA-43A5-B50138746C4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7165B8-FFEE-60D2-8559-FDE98BAA2A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512" r="11539"/>
          <a:stretch>
            <a:fillRect/>
          </a:stretch>
        </p:blipFill>
        <p:spPr>
          <a:xfrm>
            <a:off x="10398125" y="4399280"/>
            <a:ext cx="1463675" cy="1587500"/>
          </a:xfrm>
          <a:prstGeom prst="snip1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205021-22EB-02B5-CBFD-A66950F9A3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983" r="2059"/>
          <a:stretch>
            <a:fillRect/>
          </a:stretch>
        </p:blipFill>
        <p:spPr>
          <a:xfrm>
            <a:off x="277495" y="1400175"/>
            <a:ext cx="1380490" cy="1557020"/>
          </a:xfrm>
          <a:prstGeom prst="snip1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008085-9A86-A722-8C89-1E81A5222137}"/>
              </a:ext>
            </a:extLst>
          </p:cNvPr>
          <p:cNvSpPr txBox="1"/>
          <p:nvPr/>
        </p:nvSpPr>
        <p:spPr>
          <a:xfrm>
            <a:off x="2836030" y="1535371"/>
            <a:ext cx="6875859" cy="4362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sym typeface="+mn-ea"/>
              </a:rPr>
              <a:t>问题来源</a:t>
            </a:r>
            <a:endParaRPr lang="zh-CN" altLang="en-US" sz="2800" b="1" noProof="0" dirty="0">
              <a:ln>
                <a:noFill/>
              </a:ln>
              <a:solidFill>
                <a:srgbClr val="72AA4C"/>
              </a:solidFill>
              <a:uLnTx/>
              <a:uFillTx/>
              <a:latin typeface="FZZJ-XHLTJW" panose="02000500000000000000" pitchFamily="2" charset="-122"/>
              <a:ea typeface="FZZJ-XHLTJW" panose="02000500000000000000" pitchFamily="2" charset="-122"/>
            </a:endParaRPr>
          </a:p>
          <a:p>
            <a:pPr lvl="0" algn="just"/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</a:t>
            </a:r>
          </a:p>
          <a:p>
            <a:pPr lvl="0" algn="just"/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从德扑</a:t>
            </a:r>
            <a:r>
              <a:rPr lang="zh-CN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胜率估计项目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中得到启发：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2000" kern="100" dirty="0">
                <a:solidFill>
                  <a:srgbClr val="72AA4C"/>
                </a:solidFill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公共手牌开牌</a:t>
            </a:r>
            <a:r>
              <a:rPr lang="zh-CN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前，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能否</a:t>
            </a:r>
            <a:r>
              <a:rPr lang="zh-CN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对自己的手牌做</a:t>
            </a:r>
            <a:r>
              <a:rPr lang="zh-CN" altLang="zh-CN" sz="2000" kern="100" dirty="0">
                <a:solidFill>
                  <a:srgbClr val="72AA4C"/>
                </a:solidFill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胜率预测</a:t>
            </a:r>
            <a:r>
              <a:rPr lang="zh-CN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继而给出当前情况的最优决策？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在求解过程种，</a:t>
            </a:r>
            <a:r>
              <a:rPr lang="zh-CN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用到蒙特卡洛仿真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方法</a:t>
            </a:r>
            <a:r>
              <a:rPr lang="zh-CN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，生成大量手牌组数据并计算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其</a:t>
            </a:r>
            <a:r>
              <a:rPr lang="zh-CN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胜率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但是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在这一过程当中，手牌回归和胜负判断是计算瓶颈，非常耗时。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其中自编写的</a:t>
            </a:r>
            <a:r>
              <a:rPr lang="en-US" altLang="zh-CN" sz="2000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evaluate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函数在判断</a:t>
            </a:r>
            <a:r>
              <a:rPr lang="en-US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1,000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,000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条牌组中耗时</a:t>
            </a:r>
            <a:r>
              <a:rPr lang="en-US" altLang="zh-CN" sz="2000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32s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，且编写逻辑复杂，容易出错。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因此我们考虑是否可以用机器学习的方式对此问题做一定研究</a:t>
            </a: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noProof="0" dirty="0">
              <a:ln>
                <a:noFill/>
              </a:ln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A1CBA8A-E77E-D544-24C4-35DEE564BB6B}"/>
              </a:ext>
            </a:extLst>
          </p:cNvPr>
          <p:cNvGrpSpPr/>
          <p:nvPr/>
        </p:nvGrpSpPr>
        <p:grpSpPr>
          <a:xfrm>
            <a:off x="2205990" y="1250950"/>
            <a:ext cx="866775" cy="875665"/>
            <a:chOff x="592321" y="758757"/>
            <a:chExt cx="866828" cy="875491"/>
          </a:xfrm>
          <a:solidFill>
            <a:srgbClr val="72AA4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09B6E2C-868B-F76E-9540-3B2AF251FE5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93387" y="758757"/>
              <a:ext cx="865762" cy="107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01EACE6-C544-36C0-781C-8D41304F671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5400000">
              <a:off x="212943" y="1147864"/>
              <a:ext cx="865762" cy="107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0BDF37-574C-1A79-3992-ED49F3A35BB9}"/>
              </a:ext>
            </a:extLst>
          </p:cNvPr>
          <p:cNvGrpSpPr/>
          <p:nvPr/>
        </p:nvGrpSpPr>
        <p:grpSpPr>
          <a:xfrm rot="10800000">
            <a:off x="9200425" y="5374135"/>
            <a:ext cx="865505" cy="883285"/>
            <a:chOff x="1550332" y="-168559"/>
            <a:chExt cx="865762" cy="883340"/>
          </a:xfrm>
          <a:solidFill>
            <a:srgbClr val="72AA4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337B8F8-96B3-2795-F2CA-96023CAE24E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550332" y="-168559"/>
              <a:ext cx="865762" cy="107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C6E5344-0635-B7A9-866C-B26D0EB3C9C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>
              <a:off x="1171158" y="228398"/>
              <a:ext cx="865762" cy="1070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0325D-2D1E-DED1-2A18-D03BB7C3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DAFD25-B619-DC54-FF4F-0C98D68726C3}"/>
              </a:ext>
            </a:extLst>
          </p:cNvPr>
          <p:cNvSpPr/>
          <p:nvPr/>
        </p:nvSpPr>
        <p:spPr>
          <a:xfrm>
            <a:off x="2423592" y="0"/>
            <a:ext cx="2664296" cy="68580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BAACA16-D813-D604-7445-55556853F048}"/>
              </a:ext>
            </a:extLst>
          </p:cNvPr>
          <p:cNvGrpSpPr/>
          <p:nvPr/>
        </p:nvGrpSpPr>
        <p:grpSpPr>
          <a:xfrm>
            <a:off x="-116205" y="2434360"/>
            <a:ext cx="3291840" cy="1633795"/>
            <a:chOff x="-116205" y="2369279"/>
            <a:chExt cx="3291840" cy="16337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05298C3-D5F4-257B-0D08-C950DBF840EA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27D1FA9-2B18-C9D0-22EA-9DC6EC6B2841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问题背景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64EF0E0-1EB0-7D40-249F-E8AA15D03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99" y="533764"/>
            <a:ext cx="2458720" cy="65087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F92323D-8E5E-CE3D-D0E2-E3D314C08B37}"/>
              </a:ext>
            </a:extLst>
          </p:cNvPr>
          <p:cNvGrpSpPr/>
          <p:nvPr/>
        </p:nvGrpSpPr>
        <p:grpSpPr>
          <a:xfrm>
            <a:off x="2086667" y="2434360"/>
            <a:ext cx="3291840" cy="1633795"/>
            <a:chOff x="-116205" y="2369279"/>
            <a:chExt cx="3291840" cy="163379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7D9AAEE-4041-EEF5-C03F-F5142332DB8B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88B1CA-9E87-BF2C-01D0-4B8F8DC04B34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手牌回归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B06A3CC-4085-7830-D6BC-92AA032411C1}"/>
              </a:ext>
            </a:extLst>
          </p:cNvPr>
          <p:cNvGrpSpPr/>
          <p:nvPr/>
        </p:nvGrpSpPr>
        <p:grpSpPr>
          <a:xfrm>
            <a:off x="4289539" y="2434360"/>
            <a:ext cx="3291840" cy="1633795"/>
            <a:chOff x="-116205" y="2369279"/>
            <a:chExt cx="3291840" cy="163379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33FD449-E626-6304-1727-E240CDE9EE82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18AFB77-6D4E-2633-C1AC-8B4FABF5B5B3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胜负回归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18A118F-0213-7737-DBE9-8B1F179A3283}"/>
              </a:ext>
            </a:extLst>
          </p:cNvPr>
          <p:cNvGrpSpPr/>
          <p:nvPr/>
        </p:nvGrpSpPr>
        <p:grpSpPr>
          <a:xfrm>
            <a:off x="6492411" y="2434360"/>
            <a:ext cx="3291840" cy="1633795"/>
            <a:chOff x="-116205" y="2369279"/>
            <a:chExt cx="3291840" cy="1633795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A281D7A-3D0F-1359-0E5D-04B69CF3F54C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161A3D-6274-3C4A-81A6-136829B78F06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两阶段模型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C68D1DB-9585-25EF-96B9-0367B39CD65A}"/>
              </a:ext>
            </a:extLst>
          </p:cNvPr>
          <p:cNvGrpSpPr/>
          <p:nvPr/>
        </p:nvGrpSpPr>
        <p:grpSpPr>
          <a:xfrm>
            <a:off x="8695282" y="2434360"/>
            <a:ext cx="3291840" cy="1633795"/>
            <a:chOff x="-116205" y="2369279"/>
            <a:chExt cx="3291840" cy="163379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2516748-E6DC-7AB5-267E-BEB562D875F5}"/>
                </a:ext>
              </a:extLst>
            </p:cNvPr>
            <p:cNvSpPr txBox="1"/>
            <p:nvPr/>
          </p:nvSpPr>
          <p:spPr>
            <a:xfrm>
              <a:off x="748665" y="2369279"/>
              <a:ext cx="156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FC428DB-C7DC-2C68-324E-2DF583415E96}"/>
                </a:ext>
              </a:extLst>
            </p:cNvPr>
            <p:cNvSpPr txBox="1"/>
            <p:nvPr/>
          </p:nvSpPr>
          <p:spPr>
            <a:xfrm>
              <a:off x="-116205" y="3418299"/>
              <a:ext cx="329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57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115A2-326F-F9B7-7BB5-49A9360A2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D264812-D8DE-6C51-72A6-C56199FBC3B3}"/>
              </a:ext>
            </a:extLst>
          </p:cNvPr>
          <p:cNvSpPr/>
          <p:nvPr/>
        </p:nvSpPr>
        <p:spPr>
          <a:xfrm>
            <a:off x="6960096" y="3385086"/>
            <a:ext cx="5063562" cy="263820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CFBE89-8B6D-2F72-C930-C8ECE859C3E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10760" y="3247390"/>
            <a:ext cx="1547495" cy="467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266700" algn="just">
              <a:lnSpc>
                <a:spcPts val="4160"/>
              </a:lnSpc>
              <a:spcAft>
                <a:spcPts val="600"/>
              </a:spcAft>
            </a:pPr>
            <a:endParaRPr lang="en-US" altLang="zh-CN" sz="1400" i="1" kern="100">
              <a:effectLst/>
              <a:latin typeface="Cambria Math" panose="02040503050406030204" pitchFamily="18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2D1F74F3-A49B-C076-0C3C-6868281C2765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164AAC-C0A9-895C-2823-45016E31325A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1CCAF0-ECFF-3B6C-2F83-0502681057FE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84DE08D-879E-863D-AE1B-4C63EA5996F9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27CD030-BF10-ED06-1479-0BB65248D34B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CD4AFAA7-7E8C-A748-7AD2-AED99A2F3539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data_model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F9E948-06C3-1297-6ABF-A4DDE0E160E7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E553A3E-B39D-A525-FDF8-72DC99A82438}"/>
              </a:ext>
            </a:extLst>
          </p:cNvPr>
          <p:cNvGrpSpPr/>
          <p:nvPr/>
        </p:nvGrpSpPr>
        <p:grpSpPr>
          <a:xfrm>
            <a:off x="3431704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52C584A-9FD5-9449-A290-DB9BB44F2234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C0BFC59-D7A3-9A43-DC7D-EB976690769D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ED8C231-AA39-D791-F741-1D84D211E9E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4BEF1E-0A9C-4DE5-3B07-D8E36E8F6EF8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sym typeface="+mn-ea"/>
              </a:rPr>
              <a:t>生成数据集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671CDC-6D33-50AE-71D3-9A197F291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98" y="1742289"/>
            <a:ext cx="5880565" cy="45411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701783F-31D3-296E-D103-2531827C3514}"/>
              </a:ext>
            </a:extLst>
          </p:cNvPr>
          <p:cNvSpPr txBox="1"/>
          <p:nvPr/>
        </p:nvSpPr>
        <p:spPr>
          <a:xfrm>
            <a:off x="7158198" y="1419132"/>
            <a:ext cx="4610353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effectLst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随机打乱牌组取出前七张作为手牌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noProof="0" dirty="0">
                <a:ln>
                  <a:noFill/>
                </a:ln>
                <a:uLnTx/>
                <a:uFillTx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同时利用</a:t>
            </a:r>
            <a:r>
              <a:rPr lang="en-US" altLang="zh-CN" sz="2000" b="1" kern="100" noProof="0" dirty="0">
                <a:ln>
                  <a:noFill/>
                </a:ln>
                <a:solidFill>
                  <a:srgbClr val="70AD47"/>
                </a:solidFill>
                <a:uLnTx/>
                <a:uFillTx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evaluate</a:t>
            </a:r>
            <a:r>
              <a:rPr lang="zh-CN" altLang="en-US" sz="2000" b="1" kern="100" noProof="0" dirty="0">
                <a:ln>
                  <a:noFill/>
                </a:ln>
                <a:solidFill>
                  <a:srgbClr val="70AD47"/>
                </a:solidFill>
                <a:uLnTx/>
                <a:uFillTx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函数</a:t>
            </a:r>
            <a:r>
              <a:rPr lang="zh-CN" altLang="en-US" sz="2000" kern="100" noProof="0" dirty="0">
                <a:ln>
                  <a:noFill/>
                </a:ln>
                <a:uLnTx/>
                <a:uFillTx/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来判断牌型</a:t>
            </a:r>
            <a:endParaRPr lang="en-US" altLang="zh-CN" sz="2000" kern="100" noProof="0" dirty="0">
              <a:ln>
                <a:noFill/>
              </a:ln>
              <a:uLnTx/>
              <a:uFillTx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张牌和标签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牌型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录入数据集</a:t>
            </a:r>
            <a:endParaRPr lang="zh-CN" altLang="en-US" noProof="0" dirty="0">
              <a:ln>
                <a:noFill/>
              </a:ln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C2811C-21D9-64D7-C31B-E1634DCD845B}"/>
              </a:ext>
            </a:extLst>
          </p:cNvPr>
          <p:cNvSpPr/>
          <p:nvPr/>
        </p:nvSpPr>
        <p:spPr>
          <a:xfrm>
            <a:off x="6960096" y="1267484"/>
            <a:ext cx="5063562" cy="1744928"/>
          </a:xfrm>
          <a:prstGeom prst="rect">
            <a:avLst/>
          </a:prstGeom>
          <a:noFill/>
          <a:ln w="31750">
            <a:solidFill>
              <a:srgbClr val="70AD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EEC9E9A-9679-EB8A-DFFD-D913B4C62B8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983" r="2059"/>
          <a:stretch>
            <a:fillRect/>
          </a:stretch>
        </p:blipFill>
        <p:spPr>
          <a:xfrm>
            <a:off x="11145185" y="5034783"/>
            <a:ext cx="876434" cy="988508"/>
          </a:xfrm>
          <a:prstGeom prst="snip1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DB49626E-5B07-9F6D-F867-AAC2AF257E23}"/>
              </a:ext>
            </a:extLst>
          </p:cNvPr>
          <p:cNvSpPr txBox="1"/>
          <p:nvPr/>
        </p:nvSpPr>
        <p:spPr>
          <a:xfrm>
            <a:off x="7260578" y="3573016"/>
            <a:ext cx="406575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kern="100" dirty="0">
                <a:solidFill>
                  <a:schemeClr val="accent1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kern="100" dirty="0">
                <a:solidFill>
                  <a:schemeClr val="accent1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缺点</a:t>
            </a:r>
            <a:endParaRPr lang="en-US" altLang="zh-CN" sz="2400" kern="100" dirty="0">
              <a:solidFill>
                <a:schemeClr val="accent1"/>
              </a:solidFill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000" kern="100" dirty="0">
              <a:solidFill>
                <a:schemeClr val="accent1"/>
              </a:solidFill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采取随机生成的策略，会导致</a:t>
            </a:r>
            <a:r>
              <a:rPr lang="zh-CN" altLang="en-US" sz="2000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数据不平衡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，每种标签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牌型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的数量不一致</a:t>
            </a:r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这是很好理解的，因为在德州扑克中</a:t>
            </a:r>
            <a:r>
              <a:rPr lang="zh-CN" altLang="en-US" sz="2000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不同的牌型出现的概率不同</a:t>
            </a:r>
            <a:endParaRPr lang="zh-CN" altLang="en-US" sz="2000" dirty="0">
              <a:solidFill>
                <a:srgbClr val="72AA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A4BEF-E8BA-B1E3-121D-7A778AB4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80F92C7-5C68-5AFF-E71D-278C76C027BB}"/>
              </a:ext>
            </a:extLst>
          </p:cNvPr>
          <p:cNvSpPr/>
          <p:nvPr/>
        </p:nvSpPr>
        <p:spPr>
          <a:xfrm>
            <a:off x="723557" y="1871442"/>
            <a:ext cx="4400158" cy="263820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F42E85A-CE10-D8C5-C426-61400629C83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10760" y="3247390"/>
            <a:ext cx="1547495" cy="467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266700" algn="just">
              <a:lnSpc>
                <a:spcPts val="4160"/>
              </a:lnSpc>
              <a:spcAft>
                <a:spcPts val="600"/>
              </a:spcAft>
            </a:pPr>
            <a:endParaRPr lang="en-US" altLang="zh-CN" sz="1400" i="1" kern="100">
              <a:effectLst/>
              <a:latin typeface="Cambria Math" panose="02040503050406030204" pitchFamily="18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96E2104E-72A9-5DC8-9058-EE645F92939A}"/>
              </a:ext>
            </a:extLst>
          </p:cNvPr>
          <p:cNvSpPr/>
          <p:nvPr/>
        </p:nvSpPr>
        <p:spPr>
          <a:xfrm>
            <a:off x="-672752" y="290195"/>
            <a:ext cx="9519285" cy="586740"/>
          </a:xfrm>
          <a:custGeom>
            <a:avLst/>
            <a:gdLst>
              <a:gd name="connsiteX0" fmla="*/ 0 w 14400"/>
              <a:gd name="connsiteY0" fmla="*/ 0 h 1125"/>
              <a:gd name="connsiteX1" fmla="*/ 14400 w 14400"/>
              <a:gd name="connsiteY1" fmla="*/ 0 h 1125"/>
              <a:gd name="connsiteX2" fmla="*/ 13608 w 14400"/>
              <a:gd name="connsiteY2" fmla="*/ 1125 h 1125"/>
              <a:gd name="connsiteX3" fmla="*/ 0 w 14400"/>
              <a:gd name="connsiteY3" fmla="*/ 1116 h 1125"/>
              <a:gd name="connsiteX4" fmla="*/ 0 w 14400"/>
              <a:gd name="connsiteY4" fmla="*/ 0 h 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" h="1125">
                <a:moveTo>
                  <a:pt x="0" y="0"/>
                </a:moveTo>
                <a:lnTo>
                  <a:pt x="14400" y="0"/>
                </a:lnTo>
                <a:lnTo>
                  <a:pt x="13608" y="1125"/>
                </a:lnTo>
                <a:lnTo>
                  <a:pt x="0" y="1116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160D92-FB74-0D07-FDCC-9A8B1F5D0660}"/>
              </a:ext>
            </a:extLst>
          </p:cNvPr>
          <p:cNvSpPr txBox="1"/>
          <p:nvPr/>
        </p:nvSpPr>
        <p:spPr>
          <a:xfrm>
            <a:off x="3032919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手牌回归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4011F5-6427-4690-AE72-7402D5E87D23}"/>
              </a:ext>
            </a:extLst>
          </p:cNvPr>
          <p:cNvSpPr txBox="1"/>
          <p:nvPr/>
        </p:nvSpPr>
        <p:spPr>
          <a:xfrm>
            <a:off x="4211321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胜负回归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C2198AE-2D3A-ACFB-22F2-6C38801EC22A}"/>
              </a:ext>
            </a:extLst>
          </p:cNvPr>
          <p:cNvSpPr txBox="1"/>
          <p:nvPr/>
        </p:nvSpPr>
        <p:spPr>
          <a:xfrm>
            <a:off x="5389723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两阶段模型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11BE580-749B-873B-1740-E6123E9B4CBF}"/>
              </a:ext>
            </a:extLst>
          </p:cNvPr>
          <p:cNvSpPr txBox="1"/>
          <p:nvPr/>
        </p:nvSpPr>
        <p:spPr>
          <a:xfrm>
            <a:off x="6568124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未来展望</a:t>
            </a:r>
          </a:p>
        </p:txBody>
      </p:sp>
      <p:sp>
        <p:nvSpPr>
          <p:cNvPr id="11" name="标题 22">
            <a:extLst>
              <a:ext uri="{FF2B5EF4-FFF2-40B4-BE49-F238E27FC236}">
                <a16:creationId xmlns:a16="http://schemas.microsoft.com/office/drawing/2014/main" id="{ADE01579-1BFD-2A13-21FD-DBE07048676E}"/>
              </a:ext>
            </a:extLst>
          </p:cNvPr>
          <p:cNvSpPr>
            <a:spLocks noGrp="1"/>
          </p:cNvSpPr>
          <p:nvPr/>
        </p:nvSpPr>
        <p:spPr>
          <a:xfrm>
            <a:off x="86995" y="278130"/>
            <a:ext cx="2941320" cy="6578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677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data_model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DF7435-8092-ECFA-DCC5-742C6304F8E8}"/>
              </a:ext>
            </a:extLst>
          </p:cNvPr>
          <p:cNvSpPr/>
          <p:nvPr/>
        </p:nvSpPr>
        <p:spPr>
          <a:xfrm flipV="1">
            <a:off x="7229475" y="941705"/>
            <a:ext cx="793750" cy="76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1" dirty="0">
              <a:solidFill>
                <a:srgbClr val="1A1E2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1D9F590-0759-98C2-D5C1-BDC3B6354AB5}"/>
              </a:ext>
            </a:extLst>
          </p:cNvPr>
          <p:cNvGrpSpPr/>
          <p:nvPr/>
        </p:nvGrpSpPr>
        <p:grpSpPr>
          <a:xfrm>
            <a:off x="3431704" y="284480"/>
            <a:ext cx="946150" cy="596900"/>
            <a:chOff x="2265680" y="284480"/>
            <a:chExt cx="946150" cy="5969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A34D46F-F315-2C85-35F5-515959FBB4AE}"/>
                </a:ext>
              </a:extLst>
            </p:cNvPr>
            <p:cNvSpPr/>
            <p:nvPr/>
          </p:nvSpPr>
          <p:spPr>
            <a:xfrm flipV="1">
              <a:off x="2265680" y="805180"/>
              <a:ext cx="9461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258498-7F05-EEBF-9DF0-967AF8B13406}"/>
                </a:ext>
              </a:extLst>
            </p:cNvPr>
            <p:cNvSpPr/>
            <p:nvPr/>
          </p:nvSpPr>
          <p:spPr>
            <a:xfrm flipV="1">
              <a:off x="2265680" y="284480"/>
              <a:ext cx="946150" cy="76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rgbClr val="1A1E2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937651A-31E6-1BB6-42B9-8FC23E0F2C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54517" y="376283"/>
            <a:ext cx="17684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问题背景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DA7283E-5485-ED2C-EF56-A0DEC4AF923A}"/>
              </a:ext>
            </a:extLst>
          </p:cNvPr>
          <p:cNvSpPr txBox="1"/>
          <p:nvPr/>
        </p:nvSpPr>
        <p:spPr>
          <a:xfrm>
            <a:off x="549543" y="1109047"/>
            <a:ext cx="201622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sym typeface="+mn-ea"/>
              </a:rPr>
              <a:t>平衡数据集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3D6679-3DE8-B607-5FAA-5D7266B6D5F4}"/>
              </a:ext>
            </a:extLst>
          </p:cNvPr>
          <p:cNvSpPr txBox="1"/>
          <p:nvPr/>
        </p:nvSpPr>
        <p:spPr>
          <a:xfrm>
            <a:off x="1029805" y="2221049"/>
            <a:ext cx="4065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针对</a:t>
            </a:r>
            <a:r>
              <a:rPr lang="zh-CN" altLang="en-US" sz="2000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数据不平衡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每种标签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牌型</a:t>
            </a:r>
            <a:r>
              <a:rPr lang="en-US" altLang="zh-CN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的数量不一致</a:t>
            </a:r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endParaRPr lang="en-US" altLang="zh-CN" sz="2000" kern="100" dirty="0"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我们利用分别对每个牌型额外增添样本，使其达到</a:t>
            </a:r>
            <a:r>
              <a:rPr lang="en-US" altLang="zh-CN" sz="2000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个标签每个标签约有</a:t>
            </a:r>
            <a:r>
              <a:rPr lang="en-US" altLang="zh-CN" sz="2000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5000</a:t>
            </a:r>
            <a:r>
              <a:rPr lang="zh-CN" altLang="en-US" sz="2000" kern="100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条数据</a:t>
            </a:r>
            <a:endParaRPr lang="zh-CN" altLang="en-US" sz="2000" dirty="0">
              <a:solidFill>
                <a:srgbClr val="72AA4C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587DB9-D999-D828-125B-E81D58AA8756}"/>
              </a:ext>
            </a:extLst>
          </p:cNvPr>
          <p:cNvSpPr txBox="1"/>
          <p:nvPr/>
        </p:nvSpPr>
        <p:spPr>
          <a:xfrm>
            <a:off x="7381169" y="1041188"/>
            <a:ext cx="2718122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zh-CN" altLang="en-US" sz="2800" b="1" dirty="0">
                <a:solidFill>
                  <a:srgbClr val="72AA4C"/>
                </a:solidFill>
                <a:latin typeface="FZZJ-XHLTJW" panose="02000500000000000000" pitchFamily="2" charset="-122"/>
                <a:ea typeface="FZZJ-XHLTJW" panose="02000500000000000000" pitchFamily="2" charset="-122"/>
                <a:sym typeface="+mn-ea"/>
              </a:rPr>
              <a:t>加入难判断数据</a:t>
            </a:r>
            <a:endParaRPr lang="en-US" altLang="zh-CN" sz="2000" kern="100" dirty="0">
              <a:effectLst/>
              <a:latin typeface="FZZJ-XHLTJW" panose="02000500000000000000" pitchFamily="2" charset="-122"/>
              <a:ea typeface="FZZJ-XHLTJW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14AFBE-2AF8-6A99-E65B-B04AC71E53E4}"/>
              </a:ext>
            </a:extLst>
          </p:cNvPr>
          <p:cNvSpPr txBox="1"/>
          <p:nvPr/>
        </p:nvSpPr>
        <p:spPr>
          <a:xfrm>
            <a:off x="6269641" y="1726227"/>
            <a:ext cx="53543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latin typeface="FZZJ-XHLTJW" panose="02000500000000000000" pitchFamily="2" charset="-122"/>
                <a:ea typeface="FZZJ-XHLTJW" panose="02000500000000000000" pitchFamily="2" charset="-122"/>
                <a:cs typeface="Times New Roman" panose="02020603050405020304" pitchFamily="18" charset="0"/>
              </a:rPr>
              <a:t>        根据前两个策略的生成结果，和模型的初次训练，我们发现一些数据难以被计算机直接分类，我们直接加入这些数据进入训练集内</a:t>
            </a:r>
            <a:endParaRPr lang="zh-CN" altLang="en-US" sz="2000" dirty="0">
              <a:solidFill>
                <a:srgbClr val="72AA4C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526F29B-955A-9AD0-E903-10629A9AC20E}"/>
              </a:ext>
            </a:extLst>
          </p:cNvPr>
          <p:cNvCxnSpPr/>
          <p:nvPr/>
        </p:nvCxnSpPr>
        <p:spPr>
          <a:xfrm>
            <a:off x="5807968" y="1367224"/>
            <a:ext cx="0" cy="4390124"/>
          </a:xfrm>
          <a:prstGeom prst="line">
            <a:avLst/>
          </a:prstGeom>
          <a:ln w="28575">
            <a:solidFill>
              <a:srgbClr val="72AA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E0C75DF-4E9F-24F4-D1D2-6904635B6D86}"/>
              </a:ext>
            </a:extLst>
          </p:cNvPr>
          <p:cNvGrpSpPr/>
          <p:nvPr/>
        </p:nvGrpSpPr>
        <p:grpSpPr>
          <a:xfrm>
            <a:off x="6532160" y="2806759"/>
            <a:ext cx="5036020" cy="3834924"/>
            <a:chOff x="6244557" y="2901192"/>
            <a:chExt cx="5036020" cy="383492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F37CA00-E72C-3791-9D16-39C92143046C}"/>
                </a:ext>
              </a:extLst>
            </p:cNvPr>
            <p:cNvSpPr/>
            <p:nvPr/>
          </p:nvSpPr>
          <p:spPr>
            <a:xfrm>
              <a:off x="6244557" y="2901192"/>
              <a:ext cx="5036020" cy="3480136"/>
            </a:xfrm>
            <a:prstGeom prst="rect">
              <a:avLst/>
            </a:prstGeom>
            <a:noFill/>
            <a:ln w="31750">
              <a:solidFill>
                <a:srgbClr val="70AD4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F781526-DD09-70E9-9B62-DBE9E8F8A2D3}"/>
                </a:ext>
              </a:extLst>
            </p:cNvPr>
            <p:cNvSpPr txBox="1"/>
            <p:nvPr/>
          </p:nvSpPr>
          <p:spPr>
            <a:xfrm>
              <a:off x="6499389" y="3042797"/>
              <a:ext cx="4781188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三个两对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&lt;7♠, 7♣, 4♠, 4♣, 2♥, 2♣, A♠&gt;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•A2345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顺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&lt;A♠, 2♦, 3♠, 4♦, 5♥, 9♦, J♥&gt;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•6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张同花色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&lt;Q♥, K♥, A♥, 2♥, 5♥, 7♥, 9♣&gt;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•7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张同花色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&lt;Q♥, K♥, A♥, 2♥, 5♥, 7♥, 9♥&gt;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•331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葫芦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&lt;3♠, 3♣, 3♥, 7♣, 7♠, 7♥, A♥&gt;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•322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葫芦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&lt;3♠, 3♦, 4♠, 4♥, 4♦, 7♦, 7♠&gt;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•43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四条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&lt;6♠, 6♣, 6♦, 6♥, 3♠, 3♦, 3♣&gt;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•421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四条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&lt;6♠, 6♣, 6♦, 6♥, 3♠, 3♦, 2♣&gt;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•A2345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同花顺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&lt;A♠, 2♠, 3♠, 4♠, 5♠, 9♦, J♦&gt;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顺子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+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同花但非同花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&lt;3♥, 4♥, 5♥, 6♦, 7♦, 10♥, J♥&gt;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顺子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+4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张同色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&lt;3♥, 4♥, 5♥, 6♥, 7♦, 10♣, J♣&gt;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断顺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&lt;2♠, 3♦, 4♠, 5♥, 7♠, 8♦, 10♣&gt;</a:t>
              </a:r>
            </a:p>
            <a:p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•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断顺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+</a:t>
              </a:r>
              <a:r>
                <a:rPr lang="zh-CN" altLang="en-US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同花 </a:t>
              </a:r>
              <a:r>
                <a:rPr lang="en-US" altLang="zh-CN" sz="1600" kern="100" dirty="0">
                  <a:solidFill>
                    <a:srgbClr val="72AA4C"/>
                  </a:solidFill>
                  <a:latin typeface="FZZJ-XHLTJW" panose="02000500000000000000" pitchFamily="2" charset="-122"/>
                  <a:ea typeface="FZZJ-XHLTJW" panose="02000500000000000000" pitchFamily="2" charset="-122"/>
                  <a:cs typeface="Times New Roman" panose="02020603050405020304" pitchFamily="18" charset="0"/>
                </a:rPr>
                <a:t>&lt;2♠, 3♠, 4♠, 5♥, 7♠, 8♠, 10♣&gt;</a:t>
              </a:r>
            </a:p>
            <a:p>
              <a:endParaRPr lang="zh-CN" altLang="en-US" sz="2000" dirty="0">
                <a:solidFill>
                  <a:srgbClr val="72AA4C"/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1B29D18-F39B-C017-1684-C8FD0BB92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864" y="4695373"/>
            <a:ext cx="3069544" cy="149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887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ux2jfwum">
      <a:majorFont>
        <a:latin typeface="三极拙楷简体"/>
        <a:ea typeface="三极拙楷简体"/>
        <a:cs typeface=""/>
      </a:majorFont>
      <a:minorFont>
        <a:latin typeface="三极拙楷简体"/>
        <a:ea typeface="三极拙楷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x2jfwum">
      <a:majorFont>
        <a:latin typeface="三极拙楷简体"/>
        <a:ea typeface="三极拙楷简体"/>
        <a:cs typeface=""/>
      </a:majorFont>
      <a:minorFont>
        <a:latin typeface="三极拙楷简体"/>
        <a:ea typeface="三极拙楷简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kumimoji="1" dirty="0" smtClean="0">
            <a:solidFill>
              <a:schemeClr val="bg1"/>
            </a:solidFill>
            <a:latin typeface="CMU Serif Roman" panose="02000603000000000000" pitchFamily="2" charset="0"/>
            <a:ea typeface="HYJinKaiJ" pitchFamily="18" charset="-122"/>
            <a:cs typeface="CMU Serif Roman" panose="02000603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28127</TotalTime>
  <Words>3139</Words>
  <Application>Microsoft Office PowerPoint</Application>
  <PresentationFormat>宽屏</PresentationFormat>
  <Paragraphs>476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微软雅黑</vt:lpstr>
      <vt:lpstr>方正粗黑宋简体</vt:lpstr>
      <vt:lpstr>Cambria Math</vt:lpstr>
      <vt:lpstr>等线</vt:lpstr>
      <vt:lpstr>Segoe UI Light</vt:lpstr>
      <vt:lpstr>Segoe UI</vt:lpstr>
      <vt:lpstr>Calibri</vt:lpstr>
      <vt:lpstr>三极拙楷简体</vt:lpstr>
      <vt:lpstr>华文中宋</vt:lpstr>
      <vt:lpstr>Arial</vt:lpstr>
      <vt:lpstr>FZZJ-XHLTJW</vt:lpstr>
      <vt:lpstr>Times New Roman</vt:lpstr>
      <vt:lpstr>Office 主题​​</vt:lpstr>
      <vt:lpstr>1_OfficePLUS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桢皓 丁</cp:lastModifiedBy>
  <cp:revision>367</cp:revision>
  <dcterms:created xsi:type="dcterms:W3CDTF">2019-01-23T14:14:04Z</dcterms:created>
  <dcterms:modified xsi:type="dcterms:W3CDTF">2025-12-15T05:18:21Z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